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529" r:id="rId3"/>
    <p:sldId id="530" r:id="rId4"/>
    <p:sldId id="676" r:id="rId5"/>
    <p:sldId id="677" r:id="rId6"/>
    <p:sldId id="678" r:id="rId7"/>
    <p:sldId id="679" r:id="rId8"/>
    <p:sldId id="680" r:id="rId9"/>
    <p:sldId id="681" r:id="rId10"/>
    <p:sldId id="591" r:id="rId11"/>
    <p:sldId id="592" r:id="rId12"/>
    <p:sldId id="682" r:id="rId13"/>
    <p:sldId id="684" r:id="rId14"/>
    <p:sldId id="685" r:id="rId15"/>
    <p:sldId id="703" r:id="rId16"/>
    <p:sldId id="686" r:id="rId17"/>
    <p:sldId id="593" r:id="rId18"/>
    <p:sldId id="695" r:id="rId19"/>
    <p:sldId id="599" r:id="rId20"/>
    <p:sldId id="600" r:id="rId21"/>
    <p:sldId id="693" r:id="rId22"/>
    <p:sldId id="666" r:id="rId23"/>
    <p:sldId id="697" r:id="rId24"/>
    <p:sldId id="696" r:id="rId25"/>
    <p:sldId id="670" r:id="rId26"/>
    <p:sldId id="671" r:id="rId27"/>
    <p:sldId id="608" r:id="rId28"/>
    <p:sldId id="698" r:id="rId29"/>
    <p:sldId id="699" r:id="rId30"/>
    <p:sldId id="700" r:id="rId31"/>
    <p:sldId id="701" r:id="rId32"/>
    <p:sldId id="702" r:id="rId33"/>
    <p:sldId id="612" r:id="rId34"/>
    <p:sldId id="613" r:id="rId35"/>
    <p:sldId id="674" r:id="rId36"/>
    <p:sldId id="548" r:id="rId37"/>
    <p:sldId id="704" r:id="rId38"/>
    <p:sldId id="705" r:id="rId39"/>
    <p:sldId id="706" r:id="rId40"/>
    <p:sldId id="707" r:id="rId41"/>
    <p:sldId id="708" r:id="rId42"/>
    <p:sldId id="709" r:id="rId43"/>
    <p:sldId id="710" r:id="rId44"/>
    <p:sldId id="517" r:id="rId45"/>
    <p:sldId id="711" r:id="rId46"/>
    <p:sldId id="565"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B07698-A049-46C3-A908-DDFF42B11053}">
          <p14:sldIdLst>
            <p14:sldId id="529"/>
            <p14:sldId id="530"/>
            <p14:sldId id="676"/>
          </p14:sldIdLst>
        </p14:section>
        <p14:section name="Events Overview" id="{E5AC8CB4-CC26-4910-8F3A-B16342E8EB3F}">
          <p14:sldIdLst>
            <p14:sldId id="677"/>
            <p14:sldId id="678"/>
            <p14:sldId id="679"/>
            <p14:sldId id="680"/>
            <p14:sldId id="681"/>
          </p14:sldIdLst>
        </p14:section>
        <p14:section name="Delegates" id="{006EAC89-05A6-4B66-AB92-B63D337F003F}">
          <p14:sldIdLst>
            <p14:sldId id="591"/>
            <p14:sldId id="592"/>
            <p14:sldId id="682"/>
            <p14:sldId id="684"/>
            <p14:sldId id="685"/>
            <p14:sldId id="703"/>
            <p14:sldId id="686"/>
            <p14:sldId id="593"/>
            <p14:sldId id="695"/>
          </p14:sldIdLst>
        </p14:section>
        <p14:section name="Events" id="{7C9DCD31-337E-4767-BAB9-D37B858C66B0}">
          <p14:sldIdLst>
            <p14:sldId id="599"/>
            <p14:sldId id="600"/>
            <p14:sldId id="693"/>
            <p14:sldId id="666"/>
            <p14:sldId id="697"/>
            <p14:sldId id="696"/>
            <p14:sldId id="670"/>
            <p14:sldId id="671"/>
            <p14:sldId id="608"/>
          </p14:sldIdLst>
        </p14:section>
        <p14:section name="EventArgs" id="{1F221CF1-2786-4278-9510-20544973187C}">
          <p14:sldIdLst>
            <p14:sldId id="698"/>
            <p14:sldId id="699"/>
            <p14:sldId id="700"/>
            <p14:sldId id="701"/>
            <p14:sldId id="702"/>
            <p14:sldId id="612"/>
            <p14:sldId id="613"/>
            <p14:sldId id="674"/>
            <p14:sldId id="548"/>
          </p14:sldIdLst>
        </p14:section>
        <p14:section name="Observer" id="{FEE9DD87-7DFA-4E99-971D-31F2B90FF862}">
          <p14:sldIdLst>
            <p14:sldId id="704"/>
            <p14:sldId id="705"/>
            <p14:sldId id="706"/>
            <p14:sldId id="707"/>
            <p14:sldId id="708"/>
            <p14:sldId id="709"/>
            <p14:sldId id="710"/>
          </p14:sldIdLst>
        </p14:section>
        <p14:section name="Conclusion" id="{2293E331-E1BF-4508-9175-8EA6FEC8EA83}">
          <p14:sldIdLst>
            <p14:sldId id="517"/>
            <p14:sldId id="711"/>
            <p14:sldId id="565"/>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C0E"/>
    <a:srgbClr val="663606"/>
    <a:srgbClr val="F9F0AB"/>
    <a:srgbClr val="F9E6AB"/>
    <a:srgbClr val="F9FAAB"/>
    <a:srgbClr val="767691"/>
    <a:srgbClr val="7676AA"/>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332" autoAdjust="0"/>
  </p:normalViewPr>
  <p:slideViewPr>
    <p:cSldViewPr>
      <p:cViewPr varScale="1">
        <p:scale>
          <a:sx n="88" d="100"/>
          <a:sy n="88" d="100"/>
        </p:scale>
        <p:origin x="26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8/10/2017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8/10/2017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96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92467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27287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411351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err="1">
                <a:solidFill>
                  <a:schemeClr val="tx2">
                    <a:lumMod val="75000"/>
                  </a:schemeClr>
                </a:solidFill>
                <a:latin typeface="Consolas" pitchFamily="49" charset="0"/>
                <a:cs typeface="Consolas" pitchFamily="49" charset="0"/>
              </a:rPr>
              <a:t>EventHandler</a:t>
            </a:r>
            <a:endParaRPr lang="en-US" b="1" dirty="0">
              <a:solidFill>
                <a:schemeClr val="tx2">
                  <a:lumMod val="75000"/>
                </a:schemeClr>
              </a:solidFill>
              <a:latin typeface="Consolas" pitchFamily="49" charset="0"/>
              <a:cs typeface="Consolas" pitchFamily="49" charset="0"/>
            </a:endParaRP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4"/>
              </a:rPr>
              <a:t>http://softuni.org</a:t>
            </a:r>
            <a:endParaRPr lang="en-US" sz="1000"/>
          </a:p>
          <a:p>
            <a:r>
              <a:rPr lang="en-US" sz="1000"/>
              <a:t>This work is licensed under the </a:t>
            </a:r>
            <a:r>
              <a:rPr lang="en-US" sz="1000" u="sng" noProof="1">
                <a:hlinkClick r:id="rId5"/>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07625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08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81366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328393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65320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534569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62392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406084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342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61938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315945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15017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845255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4207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322389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9392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2447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6383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17</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17</a:t>
            </a:fld>
            <a:r>
              <a:rPr lang="en-US" sz="1000" i="1" dirty="0"/>
              <a:t>##</a:t>
            </a:r>
            <a:endParaRPr lang="en-US" sz="1200" i="1" dirty="0"/>
          </a:p>
        </p:txBody>
      </p:sp>
    </p:spTree>
    <p:extLst>
      <p:ext uri="{BB962C8B-B14F-4D97-AF65-F5344CB8AC3E}">
        <p14:creationId xmlns:p14="http://schemas.microsoft.com/office/powerpoint/2010/main" val="405499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9728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8/10/2017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1132198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8/10/2017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5.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22.png"/><Relationship Id="rId12" Type="http://schemas.openxmlformats.org/officeDocument/2006/relationships/hyperlink" Target="http://www.superhosting.bg/" TargetMode="External"/><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hyperlink" Target="http://www.infragistics.com/" TargetMode="External"/><Relationship Id="rId19" Type="http://schemas.openxmlformats.org/officeDocument/2006/relationships/image" Target="../media/image28.png"/><Relationship Id="rId4" Type="http://schemas.openxmlformats.org/officeDocument/2006/relationships/hyperlink" Target="http://xs-software.com/" TargetMode="External"/><Relationship Id="rId9" Type="http://schemas.openxmlformats.org/officeDocument/2006/relationships/image" Target="../media/image23.png"/><Relationship Id="rId14"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csharp-book/"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788828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Object Communication </a:t>
            </a:r>
            <a:br>
              <a:rPr lang="en-US" sz="5400" b="1" i="0" u="none" strike="noStrike" cap="none" dirty="0">
                <a:solidFill>
                  <a:srgbClr val="F6D18E"/>
                </a:solidFill>
                <a:latin typeface="Calibri"/>
                <a:ea typeface="Calibri"/>
                <a:cs typeface="Calibri"/>
                <a:sym typeface="Calibri"/>
              </a:rPr>
            </a:br>
            <a:r>
              <a:rPr lang="en-US" sz="5400" b="1" i="0" u="none" strike="noStrike" cap="none" dirty="0">
                <a:solidFill>
                  <a:srgbClr val="F6D18E"/>
                </a:solidFill>
                <a:latin typeface="Calibri"/>
                <a:ea typeface="Calibri"/>
                <a:cs typeface="Calibri"/>
                <a:sym typeface="Calibri"/>
              </a:rPr>
              <a:t>and Events</a:t>
            </a:r>
          </a:p>
        </p:txBody>
      </p:sp>
      <p:sp>
        <p:nvSpPr>
          <p:cNvPr id="56" name="Shape 56"/>
          <p:cNvSpPr txBox="1">
            <a:spLocks noGrp="1"/>
          </p:cNvSpPr>
          <p:nvPr>
            <p:ph type="body" idx="4294967295"/>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294967295"/>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4294967295"/>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4294967295"/>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3579812"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C#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pic>
        <p:nvPicPr>
          <p:cNvPr id="14" name="Picture 3" descr="C:\Documents\Courses\OOP\OOP Images\20101026061253!Current_event_mark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012" y="3505200"/>
            <a:ext cx="4658256" cy="33290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82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Delegates </a:t>
            </a:r>
            <a:r>
              <a:rPr lang="en-US" dirty="0">
                <a:effectLst>
                  <a:outerShdw blurRad="50800" dist="38100" algn="tr" rotWithShape="0">
                    <a:prstClr val="black">
                      <a:alpha val="40000"/>
                    </a:prstClr>
                  </a:outerShdw>
                </a:effectLst>
              </a:rPr>
              <a:t>are special C# types that hold a </a:t>
            </a:r>
            <a:r>
              <a:rPr lang="en-US" dirty="0">
                <a:solidFill>
                  <a:schemeClr val="tx2">
                    <a:lumMod val="75000"/>
                  </a:schemeClr>
                </a:solidFill>
                <a:effectLst>
                  <a:outerShdw blurRad="50800" dist="38100" algn="tr" rotWithShape="0">
                    <a:prstClr val="black">
                      <a:alpha val="40000"/>
                    </a:prstClr>
                  </a:outerShdw>
                </a:effectLst>
              </a:rPr>
              <a:t>method reference</a:t>
            </a:r>
          </a:p>
          <a:p>
            <a:pPr lvl="1"/>
            <a:r>
              <a:rPr lang="en-US" dirty="0">
                <a:effectLst>
                  <a:outerShdw blurRad="50800" dist="38100" algn="tr" rotWithShape="0">
                    <a:prstClr val="black">
                      <a:alpha val="40000"/>
                    </a:prstClr>
                  </a:outerShdw>
                </a:effectLst>
              </a:rPr>
              <a:t>A data type holding a function (method) as its value</a:t>
            </a:r>
          </a:p>
          <a:p>
            <a:pPr lvl="1"/>
            <a:r>
              <a:rPr lang="en-US" dirty="0">
                <a:effectLst>
                  <a:outerShdw blurRad="50800" dist="38100" algn="tr" rotWithShape="0">
                    <a:prstClr val="black">
                      <a:alpha val="40000"/>
                    </a:prstClr>
                  </a:outerShdw>
                </a:effectLst>
              </a:rPr>
              <a:t>Describe the parameters accepted and return value (method signature)</a:t>
            </a:r>
          </a:p>
          <a:p>
            <a:r>
              <a:rPr lang="en-US" dirty="0">
                <a:effectLst>
                  <a:outerShdw blurRad="50800" dist="38100" algn="tr" rotWithShape="0">
                    <a:prstClr val="black">
                      <a:alpha val="40000"/>
                    </a:prstClr>
                  </a:outerShdw>
                </a:effectLst>
              </a:rPr>
              <a:t>Delegates are similar to </a:t>
            </a:r>
            <a:r>
              <a:rPr lang="en-US" dirty="0">
                <a:solidFill>
                  <a:schemeClr val="tx2">
                    <a:lumMod val="75000"/>
                  </a:schemeClr>
                </a:solidFill>
                <a:effectLst>
                  <a:outerShdw blurRad="50800" dist="38100" algn="tr" rotWithShape="0">
                    <a:prstClr val="black">
                      <a:alpha val="40000"/>
                    </a:prstClr>
                  </a:outerShdw>
                </a:effectLst>
              </a:rPr>
              <a:t>function</a:t>
            </a:r>
            <a:r>
              <a:rPr lang="bg-BG"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50800" dist="38100" algn="tr" rotWithShape="0">
                    <a:prstClr val="black">
                      <a:alpha val="40000"/>
                    </a:prstClr>
                  </a:outerShdw>
                </a:effectLst>
              </a:rPr>
              <a:t>pointers </a:t>
            </a:r>
            <a:r>
              <a:rPr lang="en-US" dirty="0">
                <a:effectLst>
                  <a:outerShdw blurRad="50800" dist="38100" algn="tr" rotWithShape="0">
                    <a:prstClr val="black">
                      <a:alpha val="40000"/>
                    </a:prstClr>
                  </a:outerShdw>
                </a:effectLst>
              </a:rPr>
              <a:t>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and</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p>
          <a:p>
            <a:r>
              <a:rPr lang="en-US" dirty="0" smtClean="0">
                <a:effectLst>
                  <a:outerShdw blurRad="50800" dist="38100" algn="tr" rotWithShape="0">
                    <a:prstClr val="black">
                      <a:alpha val="40000"/>
                    </a:prstClr>
                  </a:outerShdw>
                </a:effectLst>
              </a:rPr>
              <a:t>In JavaScript any variable can hold a function</a:t>
            </a:r>
          </a:p>
          <a:p>
            <a:pPr marL="0" indent="0">
              <a:buNone/>
            </a:pP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Delegates?</a:t>
            </a:r>
            <a:endParaRPr lang="en-US" dirty="0"/>
          </a:p>
        </p:txBody>
      </p:sp>
    </p:spTree>
    <p:extLst>
      <p:ext uri="{BB962C8B-B14F-4D97-AF65-F5344CB8AC3E}">
        <p14:creationId xmlns:p14="http://schemas.microsoft.com/office/powerpoint/2010/main" val="4118279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Custom delegates are defined using the </a:t>
            </a:r>
            <a:r>
              <a:rPr lang="en-US" b="1" dirty="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delegate</a:t>
            </a:r>
            <a:r>
              <a:rPr lang="en-US" dirty="0">
                <a:effectLst>
                  <a:outerShdw blurRad="50800" dist="38100" algn="tr" rotWithShape="0">
                    <a:prstClr val="black">
                      <a:alpha val="40000"/>
                    </a:prstClr>
                  </a:outerShdw>
                </a:effectLst>
              </a:rPr>
              <a:t> keyword: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Delegates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delegate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WorkPerformedHandler</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hours,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ManagerWorkPerformed</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workHours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wType) </a:t>
            </a:r>
          </a:p>
        </p:txBody>
      </p:sp>
      <p:sp>
        <p:nvSpPr>
          <p:cNvPr id="8" name="AutoShape 5"/>
          <p:cNvSpPr>
            <a:spLocks noChangeArrowheads="1"/>
          </p:cNvSpPr>
          <p:nvPr/>
        </p:nvSpPr>
        <p:spPr bwMode="auto">
          <a:xfrm>
            <a:off x="7285036" y="3408494"/>
            <a:ext cx="4067176" cy="1055608"/>
          </a:xfrm>
          <a:prstGeom prst="wedgeRoundRectCallout">
            <a:avLst>
              <a:gd name="adj1" fmla="val -53844"/>
              <a:gd name="adj2" fmla="val -747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dirty="0">
              <a:solidFill>
                <a:srgbClr val="FFFFFF"/>
              </a:solidFill>
            </a:endParaRPr>
          </a:p>
        </p:txBody>
      </p:sp>
      <p:sp>
        <p:nvSpPr>
          <p:cNvPr id="9" name="AutoShape 5"/>
          <p:cNvSpPr>
            <a:spLocks noChangeArrowheads="1"/>
          </p:cNvSpPr>
          <p:nvPr/>
        </p:nvSpPr>
        <p:spPr bwMode="auto">
          <a:xfrm>
            <a:off x="7285036" y="3408491"/>
            <a:ext cx="4067176" cy="1055608"/>
          </a:xfrm>
          <a:prstGeom prst="wedgeRoundRectCallout">
            <a:avLst>
              <a:gd name="adj1" fmla="val -38642"/>
              <a:gd name="adj2" fmla="val 13483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Must </a:t>
            </a:r>
            <a:r>
              <a:rPr lang="en-US" sz="3200" dirty="0">
                <a:solidFill>
                  <a:srgbClr val="FFFFFF"/>
                </a:solidFill>
              </a:rPr>
              <a:t>be mimicked by a handler method</a:t>
            </a:r>
            <a:endParaRPr lang="bg-BG" sz="3200" dirty="0">
              <a:solidFill>
                <a:srgbClr val="FFFFFF"/>
              </a:solidFill>
            </a:endParaRPr>
          </a:p>
        </p:txBody>
      </p:sp>
    </p:spTree>
    <p:extLst>
      <p:ext uri="{BB962C8B-B14F-4D97-AF65-F5344CB8AC3E}">
        <p14:creationId xmlns:p14="http://schemas.microsoft.com/office/powerpoint/2010/main" val="9786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a:bodyPr>
          <a:lstStyle/>
          <a:p>
            <a:pPr>
              <a:spcBef>
                <a:spcPts val="1800"/>
              </a:spcBef>
              <a:spcAft>
                <a:spcPts val="1200"/>
              </a:spcAft>
            </a:pPr>
            <a:r>
              <a:rPr lang="en-US" dirty="0">
                <a:effectLst>
                  <a:outerShdw blurRad="50800" dist="38100" algn="tr" rotWithShape="0">
                    <a:prstClr val="black">
                      <a:alpha val="40000"/>
                    </a:prstClr>
                  </a:outerShdw>
                </a:effectLst>
              </a:rPr>
              <a:t>Can </a:t>
            </a:r>
            <a:r>
              <a:rPr lang="en-US" dirty="0">
                <a:solidFill>
                  <a:schemeClr val="tx2">
                    <a:lumMod val="75000"/>
                  </a:schemeClr>
                </a:solidFill>
                <a:effectLst>
                  <a:outerShdw blurRad="50800" dist="38100" algn="tr" rotWithShape="0">
                    <a:prstClr val="black">
                      <a:alpha val="40000"/>
                    </a:prstClr>
                  </a:outerShdw>
                </a:effectLst>
              </a:rPr>
              <a:t>reference more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than </a:t>
            </a:r>
            <a:r>
              <a:rPr lang="en-US" dirty="0">
                <a:solidFill>
                  <a:schemeClr val="tx2">
                    <a:lumMod val="75000"/>
                  </a:schemeClr>
                </a:solidFill>
                <a:effectLst>
                  <a:outerShdw blurRad="50800" dist="38100" algn="tr" rotWithShape="0">
                    <a:prstClr val="black">
                      <a:alpha val="40000"/>
                    </a:prstClr>
                  </a:outerShdw>
                </a:effectLst>
              </a:rPr>
              <a:t>one delegate </a:t>
            </a:r>
            <a:r>
              <a:rPr lang="en-US" dirty="0">
                <a:effectLst>
                  <a:outerShdw blurRad="50800" dist="38100" algn="tr" rotWithShape="0">
                    <a:prstClr val="black">
                      <a:alpha val="40000"/>
                    </a:prstClr>
                  </a:outerShdw>
                </a:effectLst>
              </a:rPr>
              <a:t>function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Tracks delegate </a:t>
            </a:r>
            <a:r>
              <a:rPr lang="en-US" dirty="0">
                <a:effectLst>
                  <a:outerShdw blurRad="50800" dist="38100" algn="tr" rotWithShape="0">
                    <a:prstClr val="black">
                      <a:alpha val="40000"/>
                    </a:prstClr>
                  </a:outerShdw>
                </a:effectLst>
              </a:rPr>
              <a:t>references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using </a:t>
            </a:r>
            <a:r>
              <a:rPr lang="en-US" dirty="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invocation list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Delegates</a:t>
            </a:r>
            <a:r>
              <a:rPr lang="en-US" dirty="0">
                <a:effectLst>
                  <a:outerShdw blurRad="50800" dist="38100" algn="tr" rotWithShape="0">
                    <a:prstClr val="black">
                      <a:alpha val="40000"/>
                    </a:prstClr>
                  </a:outerShdw>
                </a:effectLst>
              </a:rPr>
              <a:t> in the list are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invoked </a:t>
            </a:r>
            <a:r>
              <a:rPr lang="en-US" dirty="0">
                <a:solidFill>
                  <a:schemeClr val="tx2">
                    <a:lumMod val="75000"/>
                  </a:schemeClr>
                </a:solidFill>
                <a:effectLst>
                  <a:outerShdw blurRad="50800" dist="38100" algn="tr" rotWithShape="0">
                    <a:prstClr val="black">
                      <a:alpha val="40000"/>
                    </a:prstClr>
                  </a:outerShdw>
                </a:effectLst>
              </a:rPr>
              <a:t>sequentially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Multicast Delegate? </a:t>
            </a:r>
            <a:endParaRPr lang="en-US" dirty="0"/>
          </a:p>
        </p:txBody>
      </p:sp>
      <p:grpSp>
        <p:nvGrpSpPr>
          <p:cNvPr id="5" name="Group 4"/>
          <p:cNvGrpSpPr/>
          <p:nvPr/>
        </p:nvGrpSpPr>
        <p:grpSpPr>
          <a:xfrm>
            <a:off x="6450990" y="1384300"/>
            <a:ext cx="4291622" cy="3960804"/>
            <a:chOff x="3860191" y="1612900"/>
            <a:chExt cx="4291622" cy="3960804"/>
          </a:xfrm>
        </p:grpSpPr>
        <p:sp>
          <p:nvSpPr>
            <p:cNvPr id="6" name="Rectangle 5"/>
            <p:cNvSpPr>
              <a:spLocks noChangeArrowheads="1"/>
            </p:cNvSpPr>
            <p:nvPr/>
          </p:nvSpPr>
          <p:spPr bwMode="auto">
            <a:xfrm>
              <a:off x="3860192" y="1612900"/>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smtClean="0">
                  <a:solidFill>
                    <a:schemeClr val="tx2"/>
                  </a:solidFill>
                  <a:effectLst>
                    <a:outerShdw blurRad="38100" dist="38100" dir="2700000" algn="tl">
                      <a:srgbClr val="000000">
                        <a:alpha val="43137"/>
                      </a:srgbClr>
                    </a:outerShdw>
                  </a:effectLst>
                  <a:latin typeface="Consolas" pitchFamily="49" charset="0"/>
                </a:rPr>
                <a:t>Delegate</a:t>
              </a:r>
              <a:endParaRPr lang="en-GB"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3860193" y="2189163"/>
              <a:ext cx="4291620" cy="122873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+Method</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+Target</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+GetInvocationList()</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3860192" y="3919538"/>
              <a:ext cx="4291620"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MulticastDelegate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3860191" y="4997442"/>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Custom 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10" name="AutoShape 6"/>
          <p:cNvSpPr>
            <a:spLocks noChangeArrowheads="1"/>
          </p:cNvSpPr>
          <p:nvPr/>
        </p:nvSpPr>
        <p:spPr bwMode="auto">
          <a:xfrm>
            <a:off x="9447212" y="2074771"/>
            <a:ext cx="2286000" cy="596198"/>
          </a:xfrm>
          <a:prstGeom prst="wedgeRoundRectCallout">
            <a:avLst>
              <a:gd name="adj1" fmla="val -45608"/>
              <a:gd name="adj2" fmla="val -816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rPr>
              <a:t>Base class</a:t>
            </a:r>
            <a:endParaRPr lang="bg-BG" sz="3200" dirty="0">
              <a:solidFill>
                <a:schemeClr val="tx2">
                  <a:lumMod val="75000"/>
                </a:schemeClr>
              </a:solidFill>
            </a:endParaRPr>
          </a:p>
        </p:txBody>
      </p:sp>
      <p:cxnSp>
        <p:nvCxnSpPr>
          <p:cNvPr id="12" name="Straight Arrow Connector 11"/>
          <p:cNvCxnSpPr>
            <a:stCxn id="9" idx="0"/>
            <a:endCxn id="8" idx="2"/>
          </p:cNvCxnSpPr>
          <p:nvPr/>
        </p:nvCxnSpPr>
        <p:spPr>
          <a:xfrm flipV="1">
            <a:off x="8596800" y="4267200"/>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170498"/>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89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a Delegate Instance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delegate void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dele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void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called " +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6"/>
          <p:cNvSpPr>
            <a:spLocks noChangeArrowheads="1"/>
          </p:cNvSpPr>
          <p:nvPr/>
        </p:nvSpPr>
        <p:spPr bwMode="auto">
          <a:xfrm>
            <a:off x="163278" y="21336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Delegate</a:t>
            </a:r>
            <a:endParaRPr lang="bg-BG" sz="3200" dirty="0">
              <a:solidFill>
                <a:schemeClr val="tx2">
                  <a:lumMod val="75000"/>
                </a:schemeClr>
              </a:solidFill>
            </a:endParaRPr>
          </a:p>
        </p:txBody>
      </p:sp>
      <p:sp>
        <p:nvSpPr>
          <p:cNvPr id="11" name="AutoShape 6"/>
          <p:cNvSpPr>
            <a:spLocks noChangeArrowheads="1"/>
          </p:cNvSpPr>
          <p:nvPr/>
        </p:nvSpPr>
        <p:spPr bwMode="auto">
          <a:xfrm>
            <a:off x="146450" y="33528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Instance</a:t>
            </a:r>
            <a:endParaRPr lang="bg-BG" sz="3200" dirty="0">
              <a:solidFill>
                <a:schemeClr val="tx2">
                  <a:lumMod val="75000"/>
                </a:schemeClr>
              </a:solidFill>
            </a:endParaRPr>
          </a:p>
        </p:txBody>
      </p:sp>
      <p:sp>
        <p:nvSpPr>
          <p:cNvPr id="12" name="AutoShape 6"/>
          <p:cNvSpPr>
            <a:spLocks noChangeArrowheads="1"/>
          </p:cNvSpPr>
          <p:nvPr/>
        </p:nvSpPr>
        <p:spPr bwMode="auto">
          <a:xfrm>
            <a:off x="9766412" y="4648200"/>
            <a:ext cx="2286000" cy="596198"/>
          </a:xfrm>
          <a:prstGeom prst="wedgeRoundRectCallout">
            <a:avLst>
              <a:gd name="adj1" fmla="val -282179"/>
              <a:gd name="adj2" fmla="val -772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Handler</a:t>
            </a:r>
            <a:endParaRPr lang="bg-BG" sz="3200" dirty="0">
              <a:solidFill>
                <a:schemeClr val="tx2">
                  <a:lumMod val="75000"/>
                </a:schemeClr>
              </a:solidFill>
            </a:endParaRPr>
          </a:p>
        </p:txBody>
      </p:sp>
    </p:spTree>
    <p:extLst>
      <p:ext uri="{BB962C8B-B14F-4D97-AF65-F5344CB8AC3E}">
        <p14:creationId xmlns:p14="http://schemas.microsoft.com/office/powerpoint/2010/main" val="3541605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14</a:t>
            </a:fld>
            <a:endParaRPr lang="en-US" dirty="0"/>
          </a:p>
        </p:txBody>
      </p:sp>
      <p:sp>
        <p:nvSpPr>
          <p:cNvPr id="7" name="Content Placeholder 6"/>
          <p:cNvSpPr>
            <a:spLocks noGrp="1"/>
          </p:cNvSpPr>
          <p:nvPr>
            <p:ph idx="1"/>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smtClean="0"/>
              <a:t>Assigning a Lambda to a Delegate</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464889" y="2068347"/>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delegate int AddDelegate(int a, int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static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Main(string[] args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AddDelegate ab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 b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=&gt; a +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(1, 1)</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219867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 Operations</a:t>
            </a:r>
            <a:endParaRPr lang="en-US" dirty="0"/>
          </a:p>
        </p:txBody>
      </p:sp>
      <p:sp>
        <p:nvSpPr>
          <p:cNvPr id="8" name="Content Placeholder 2"/>
          <p:cNvSpPr>
            <a:spLocks noGrp="1"/>
          </p:cNvSpPr>
          <p:nvPr>
            <p:ph idx="1"/>
          </p:nvPr>
        </p:nvSpPr>
        <p:spPr>
          <a:xfrm>
            <a:off x="190413" y="1151121"/>
            <a:ext cx="11804822" cy="5570355"/>
          </a:xfrm>
        </p:spPr>
        <p:txBody>
          <a:bodyPr>
            <a:normAutofit/>
          </a:bodyPr>
          <a:lstStyle/>
          <a:p>
            <a:pPr>
              <a:spcBef>
                <a:spcPts val="1800"/>
              </a:spcBef>
              <a:spcAft>
                <a:spcPts val="1200"/>
              </a:spcAft>
            </a:pPr>
            <a:r>
              <a:rPr lang="en-US" dirty="0" smtClean="0">
                <a:effectLst>
                  <a:outerShdw blurRad="50800" dist="38100" algn="tr" rotWithShape="0">
                    <a:prstClr val="black">
                      <a:alpha val="40000"/>
                    </a:prstClr>
                  </a:outerShdw>
                </a:effectLst>
              </a:rPr>
              <a:t>Invoke</a:t>
            </a:r>
          </a:p>
          <a:p>
            <a:pPr>
              <a:spcBef>
                <a:spcPts val="1800"/>
              </a:spcBef>
              <a:spcAft>
                <a:spcPts val="1200"/>
              </a:spcAft>
            </a:pPr>
            <a:endParaRPr lang="en-US" dirty="0">
              <a:effectLst>
                <a:outerShdw blurRad="50800" dist="38100" algn="tr" rotWithShape="0">
                  <a:prstClr val="black">
                    <a:alpha val="40000"/>
                  </a:prstClr>
                </a:outerShdw>
              </a:effectLst>
            </a:endParaRPr>
          </a:p>
          <a:p>
            <a:pPr>
              <a:spcBef>
                <a:spcPts val="2400"/>
              </a:spcBef>
              <a:spcAft>
                <a:spcPts val="1200"/>
              </a:spcAft>
            </a:pPr>
            <a:r>
              <a:rPr lang="en-US" dirty="0" smtClean="0">
                <a:effectLst>
                  <a:outerShdw blurRad="50800" dist="38100" algn="tr" rotWithShape="0">
                    <a:prstClr val="black">
                      <a:alpha val="40000"/>
                    </a:prstClr>
                  </a:outerShdw>
                </a:effectLst>
              </a:rPr>
              <a:t>Add to the invocation list</a:t>
            </a:r>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303212" y="1905000"/>
            <a:ext cx="115824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 dele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dele(5</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303212" y="3925431"/>
            <a:ext cx="115824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first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second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WorkPerformedSecond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first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second;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first(5, WorkType.Golf); </a:t>
            </a:r>
          </a:p>
        </p:txBody>
      </p:sp>
    </p:spTree>
    <p:extLst>
      <p:ext uri="{BB962C8B-B14F-4D97-AF65-F5344CB8AC3E}">
        <p14:creationId xmlns:p14="http://schemas.microsoft.com/office/powerpoint/2010/main" val="110590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Can point to static and instance methods</a:t>
            </a:r>
          </a:p>
          <a:p>
            <a:r>
              <a:rPr lang="en-US" dirty="0">
                <a:effectLst>
                  <a:outerShdw blurRad="50800" dist="38100" algn="tr" rotWithShape="0">
                    <a:prstClr val="black">
                      <a:alpha val="40000"/>
                    </a:prstClr>
                  </a:outerShdw>
                </a:effectLst>
              </a:rPr>
              <a:t>Can point to a sequence of multiple methods</a:t>
            </a:r>
          </a:p>
          <a:p>
            <a:r>
              <a:rPr lang="en-US" dirty="0">
                <a:effectLst>
                  <a:outerShdw blurRad="50800" dist="38100" algn="tr" rotWithShape="0">
                    <a:prstClr val="black">
                      <a:alpha val="40000"/>
                    </a:prstClr>
                  </a:outerShdw>
                </a:effectLst>
              </a:rPr>
              <a:t>Used to perform callbacks invocations</a:t>
            </a:r>
          </a:p>
          <a:p>
            <a:r>
              <a:rPr lang="en-US" dirty="0">
                <a:effectLst>
                  <a:outerShdw blurRad="50800" dist="38100" algn="tr" rotWithShape="0">
                    <a:prstClr val="black">
                      <a:alpha val="40000"/>
                    </a:prstClr>
                  </a:outerShdw>
                </a:effectLst>
              </a:rPr>
              <a:t>Used to implement the </a:t>
            </a:r>
            <a:r>
              <a:rPr lang="en-US" dirty="0">
                <a:solidFill>
                  <a:schemeClr val="tx2">
                    <a:lumMod val="75000"/>
                  </a:schemeClr>
                </a:solidFill>
                <a:effectLst>
                  <a:outerShdw blurRad="50800" dist="38100" algn="tr" rotWithShape="0">
                    <a:prstClr val="black">
                      <a:alpha val="40000"/>
                    </a:prstClr>
                  </a:outerShdw>
                </a:effectLst>
              </a:rPr>
              <a:t>"publish-subscribe" model</a:t>
            </a:r>
          </a:p>
          <a:p>
            <a:pPr lvl="1"/>
            <a:r>
              <a:rPr lang="en-US" dirty="0">
                <a:effectLst>
                  <a:outerShdw blurRad="50800" dist="38100" algn="tr" rotWithShape="0">
                    <a:prstClr val="black">
                      <a:alpha val="40000"/>
                    </a:prstClr>
                  </a:outerShdw>
                </a:effectLst>
              </a:rPr>
              <a:t>Components </a:t>
            </a:r>
            <a:r>
              <a:rPr lang="en-US" dirty="0">
                <a:solidFill>
                  <a:schemeClr val="tx2">
                    <a:lumMod val="75000"/>
                  </a:schemeClr>
                </a:solidFill>
                <a:effectLst>
                  <a:outerShdw blurRad="50800" dist="38100" algn="tr" rotWithShape="0">
                    <a:prstClr val="black">
                      <a:alpha val="40000"/>
                    </a:prstClr>
                  </a:outerShdw>
                </a:effectLst>
              </a:rPr>
              <a:t>publish</a:t>
            </a:r>
            <a:r>
              <a:rPr lang="en-US" dirty="0">
                <a:effectLst>
                  <a:outerShdw blurRad="50800" dist="38100" algn="tr" rotWithShape="0">
                    <a:prstClr val="black">
                      <a:alpha val="40000"/>
                    </a:prstClr>
                  </a:outerShdw>
                </a:effectLst>
              </a:rPr>
              <a:t> their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Button</a:t>
            </a:r>
            <a:r>
              <a:rPr lang="en-US" dirty="0">
                <a:solidFill>
                  <a:schemeClr val="tx2">
                    <a:lumMod val="75000"/>
                  </a:schemeClr>
                </a:solidFill>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publishes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Click</a:t>
            </a:r>
            <a:r>
              <a:rPr lang="en-US" dirty="0">
                <a:effectLst>
                  <a:outerShdw blurRad="50800" dist="38100" algn="tr" rotWithShape="0">
                    <a:prstClr val="black">
                      <a:alpha val="40000"/>
                    </a:prstClr>
                  </a:outerShdw>
                </a:effectLst>
              </a:rPr>
              <a:t> and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MouseOver</a:t>
            </a:r>
            <a:r>
              <a:rPr lang="en-US" dirty="0">
                <a:effectLst>
                  <a:outerShdw blurRad="50800" dist="38100" algn="tr" rotWithShape="0">
                    <a:prstClr val="black">
                      <a:alpha val="40000"/>
                    </a:prstClr>
                  </a:outerShdw>
                </a:effectLst>
              </a:rPr>
              <a:t> events</a:t>
            </a:r>
          </a:p>
          <a:p>
            <a:pPr lvl="1"/>
            <a:r>
              <a:rPr lang="en-US" dirty="0">
                <a:effectLst>
                  <a:outerShdw blurRad="50800" dist="38100" algn="tr" rotWithShape="0">
                    <a:prstClr val="black">
                      <a:alpha val="40000"/>
                    </a:prstClr>
                  </a:outerShdw>
                </a:effectLst>
              </a:rPr>
              <a:t>Other components subscribe to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LoginForm</a:t>
            </a:r>
            <a:r>
              <a:rPr lang="en-US" dirty="0">
                <a:effectLst>
                  <a:outerShdw blurRad="50800" dist="38100" algn="tr" rotWithShape="0">
                    <a:prstClr val="black">
                      <a:alpha val="40000"/>
                    </a:prstClr>
                  </a:outerShdw>
                </a:effectLst>
              </a:rPr>
              <a:t> subscribes to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LoginButton.Click</a:t>
            </a: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Delegates Constraints</a:t>
            </a:r>
            <a:endParaRPr lang="en-US" dirty="0"/>
          </a:p>
        </p:txBody>
      </p:sp>
    </p:spTree>
    <p:extLst>
      <p:ext uri="{BB962C8B-B14F-4D97-AF65-F5344CB8AC3E}">
        <p14:creationId xmlns:p14="http://schemas.microsoft.com/office/powerpoint/2010/main" val="292524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dirty="0" smtClean="0"/>
              <a:t>Delegates Example</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17</a:t>
            </a:fld>
            <a:endParaRPr lang="en-US" dirty="0"/>
          </a:p>
        </p:txBody>
      </p:sp>
      <p:sp>
        <p:nvSpPr>
          <p:cNvPr id="11" name="Text Placeholder 5"/>
          <p:cNvSpPr txBox="1">
            <a:spLocks/>
          </p:cNvSpPr>
          <p:nvPr/>
        </p:nvSpPr>
        <p:spPr>
          <a:xfrm>
            <a:off x="608012" y="1151121"/>
            <a:ext cx="11266376" cy="51929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smtClean="0">
                <a:solidFill>
                  <a:schemeClr val="accent1">
                    <a:lumMod val="20000"/>
                    <a:lumOff val="80000"/>
                  </a:schemeClr>
                </a:solidFill>
              </a:rPr>
              <a:t>static void DoWork(WorkPerformedHandler del)</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del(5, WorkType.Golf);</a:t>
            </a:r>
          </a:p>
          <a:p>
            <a:r>
              <a:rPr lang="en-US" sz="2800" dirty="0" smtClean="0">
                <a:solidFill>
                  <a:schemeClr val="accent1">
                    <a:lumMod val="20000"/>
                    <a:lumOff val="80000"/>
                  </a:schemeClr>
                </a:solidFill>
              </a:rPr>
              <a:t>} </a:t>
            </a:r>
          </a:p>
          <a:p>
            <a:r>
              <a:rPr lang="en-US" sz="2800" dirty="0" smtClean="0">
                <a:solidFill>
                  <a:schemeClr val="accent1">
                    <a:lumMod val="20000"/>
                    <a:lumOff val="80000"/>
                  </a:schemeClr>
                </a:solidFill>
              </a:rPr>
              <a:t>static void WorkPerformed(int hours, WorkType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Console.WriteLine("WorkPerformed " + hours.ToString()  </a:t>
            </a:r>
          </a:p>
          <a:p>
            <a:r>
              <a:rPr lang="en-US" sz="2800" dirty="0" smtClean="0">
                <a:solidFill>
                  <a:schemeClr val="accent1">
                    <a:lumMod val="20000"/>
                    <a:lumOff val="80000"/>
                  </a:schemeClr>
                </a:solidFill>
              </a:rPr>
              <a:t>                             + " hours of " +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//TODO: Implement same logic in next two methods</a:t>
            </a:r>
          </a:p>
          <a:p>
            <a:r>
              <a:rPr lang="en-US" dirty="0" smtClean="0"/>
              <a:t>static void WorkPerformedSecond(int hours, WorkType workType)</a:t>
            </a:r>
          </a:p>
          <a:p>
            <a:r>
              <a:rPr lang="en-US" dirty="0" smtClean="0"/>
              <a:t>static void WorkPerformedThird(int hours, WorkType workType)</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335253510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r>
              <a:rPr lang="en-US" dirty="0" smtClean="0">
                <a:effectLst>
                  <a:outerShdw blurRad="50800" dist="38100" algn="tr" rotWithShape="0">
                    <a:prstClr val="black">
                      <a:alpha val="40000"/>
                    </a:prstClr>
                  </a:outerShdw>
                </a:effectLst>
              </a:rPr>
              <a:t>The </a:t>
            </a:r>
            <a:r>
              <a:rPr lang="en-US" dirty="0">
                <a:effectLst>
                  <a:outerShdw blurRad="50800" dist="38100" algn="tr" rotWithShape="0">
                    <a:prstClr val="black">
                      <a:alpha val="40000"/>
                    </a:prstClr>
                  </a:outerShdw>
                </a:effectLst>
              </a:rPr>
              <a:t>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Events</a:t>
            </a:r>
            <a:endParaRPr lang="en-US" dirty="0"/>
          </a:p>
        </p:txBody>
      </p:sp>
    </p:spTree>
    <p:extLst>
      <p:ext uri="{BB962C8B-B14F-4D97-AF65-F5344CB8AC3E}">
        <p14:creationId xmlns:p14="http://schemas.microsoft.com/office/powerpoint/2010/main" val="2643398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19</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in C#</a:t>
            </a:r>
            <a:r>
              <a:rPr lang="bg-BG" sz="3600" dirty="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are special </a:t>
            </a:r>
            <a:r>
              <a:rPr lang="en-US" sz="3600" b="1" dirty="0">
                <a:solidFill>
                  <a:schemeClr val="tx2">
                    <a:lumMod val="75000"/>
                  </a:schemeClr>
                </a:solidFill>
                <a:effectLst>
                  <a:outerShdw blurRad="50800" dist="38100" algn="tr" rotWithShape="0">
                    <a:prstClr val="black">
                      <a:alpha val="40000"/>
                    </a:prstClr>
                  </a:outerShdw>
                </a:effectLst>
              </a:rPr>
              <a:t>delegate</a:t>
            </a:r>
            <a:r>
              <a:rPr lang="en-US" sz="3600" dirty="0">
                <a:effectLst>
                  <a:outerShdw blurRad="50800" dist="38100" algn="tr" rotWithShape="0">
                    <a:prstClr val="black">
                      <a:alpha val="40000"/>
                    </a:prstClr>
                  </a:outerShdw>
                </a:effectLst>
              </a:rPr>
              <a:t> instances declared by the keyword</a:t>
            </a:r>
            <a:r>
              <a:rPr lang="bg-BG" sz="3600" dirty="0">
                <a:effectLst>
                  <a:outerShdw blurRad="50800" dist="38100" algn="tr" rotWithShape="0">
                    <a:prstClr val="black">
                      <a:alpha val="40000"/>
                    </a:prstClr>
                  </a:outerShdw>
                </a:effectLst>
              </a:rPr>
              <a:t> </a:t>
            </a:r>
            <a:r>
              <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subscribes for an event</a:t>
            </a:r>
          </a:p>
          <a:p>
            <a:r>
              <a:rPr lang="en-US" sz="3600" dirty="0" smtClean="0">
                <a:effectLst>
                  <a:outerShdw blurRad="50800" dist="38100" algn="tr" rotWithShape="0">
                    <a:prstClr val="black">
                      <a:alpha val="40000"/>
                    </a:prstClr>
                  </a:outerShdw>
                </a:effectLst>
              </a:rPr>
              <a:t>-= </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unsubscribes </a:t>
            </a:r>
            <a:r>
              <a:rPr lang="en-US" sz="3600" dirty="0">
                <a:effectLst>
                  <a:outerShdw blurRad="50800" dist="38100" algn="tr" rotWithShape="0">
                    <a:prstClr val="black">
                      <a:alpha val="40000"/>
                    </a:prstClr>
                  </a:outerShdw>
                </a:effectLst>
              </a:rPr>
              <a:t>for an event</a:t>
            </a:r>
            <a:r>
              <a:rPr lang="bg-BG" sz="3600" dirty="0">
                <a:effectLst>
                  <a:outerShdw blurRad="50800" dist="38100" algn="tr" rotWithShape="0">
                    <a:prstClr val="black">
                      <a:alpha val="40000"/>
                    </a:prstClr>
                  </a:outerShdw>
                </a:effectLst>
              </a:rPr>
              <a:t> </a:t>
            </a:r>
            <a:endParaRPr lang="en-US" sz="3600" dirty="0">
              <a:effectLst>
                <a:outerShdw blurRad="50800" dist="38100" algn="tr" rotWithShape="0">
                  <a:prstClr val="black">
                    <a:alpha val="40000"/>
                  </a:prstClr>
                </a:outerShdw>
              </a:effectLst>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dirty="0"/>
          </a:p>
        </p:txBody>
      </p:sp>
      <p:sp>
        <p:nvSpPr>
          <p:cNvPr id="2" name="Title 1"/>
          <p:cNvSpPr>
            <a:spLocks noGrp="1"/>
          </p:cNvSpPr>
          <p:nvPr>
            <p:ph type="title"/>
          </p:nvPr>
        </p:nvSpPr>
        <p:spPr/>
        <p:txBody>
          <a:bodyPr/>
          <a:lstStyle/>
          <a:p>
            <a:r>
              <a:rPr lang="en-US" dirty="0"/>
              <a:t>Defining an Event </a:t>
            </a:r>
          </a:p>
        </p:txBody>
      </p:sp>
      <p:sp>
        <p:nvSpPr>
          <p:cNvPr id="5" name="Rectangle 5"/>
          <p:cNvSpPr>
            <a:spLocks noChangeArrowheads="1"/>
          </p:cNvSpPr>
          <p:nvPr/>
        </p:nvSpPr>
        <p:spPr bwMode="auto">
          <a:xfrm>
            <a:off x="588915" y="3683977"/>
            <a:ext cx="11010996"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EventHandler WorkCompleted;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88914" y="2442103"/>
            <a:ext cx="1101099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678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42913" indent="-442913">
              <a:lnSpc>
                <a:spcPct val="100000"/>
              </a:lnSpc>
              <a:spcBef>
                <a:spcPts val="500"/>
              </a:spcBef>
              <a:buFontTx/>
              <a:buAutoNum type="arabicPeriod"/>
            </a:pPr>
            <a:r>
              <a:rPr lang="en-US" dirty="0" smtClean="0"/>
              <a:t>Delegates</a:t>
            </a:r>
          </a:p>
          <a:p>
            <a:pPr marL="442913" indent="-442913">
              <a:lnSpc>
                <a:spcPct val="100000"/>
              </a:lnSpc>
              <a:spcBef>
                <a:spcPts val="500"/>
              </a:spcBef>
              <a:buFontTx/>
              <a:buAutoNum type="arabicPeriod"/>
            </a:pPr>
            <a:r>
              <a:rPr lang="en-US" dirty="0" smtClean="0"/>
              <a:t>Events</a:t>
            </a:r>
            <a:endParaRPr lang="en-US" dirty="0"/>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err="1"/>
              <a:t>EventHandlers</a:t>
            </a:r>
            <a:endParaRPr lang="en-US" dirty="0"/>
          </a:p>
          <a:p>
            <a:pPr marL="761946" lvl="1" indent="-457200">
              <a:lnSpc>
                <a:spcPct val="100000"/>
              </a:lnSpc>
              <a:spcBef>
                <a:spcPts val="500"/>
              </a:spcBef>
            </a:pPr>
            <a:r>
              <a:rPr lang="en-US" dirty="0"/>
              <a:t>Custom </a:t>
            </a:r>
            <a:r>
              <a:rPr lang="en-US" dirty="0" smtClean="0"/>
              <a:t>Events</a:t>
            </a:r>
            <a:endParaRPr lang="en-US" dirty="0"/>
          </a:p>
          <a:p>
            <a:pPr marL="514350" indent="-514350">
              <a:lnSpc>
                <a:spcPct val="100000"/>
              </a:lnSpc>
              <a:spcBef>
                <a:spcPts val="500"/>
              </a:spcBef>
              <a:buFont typeface="+mj-lt"/>
              <a:buAutoNum type="arabicPeriod"/>
            </a:pPr>
            <a:r>
              <a:rPr lang="en-US" dirty="0" smtClean="0"/>
              <a:t>Observer Pattern</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7542212" y="1104966"/>
            <a:ext cx="3988927" cy="5143434"/>
          </a:xfrm>
          <a:prstGeom prst="rect">
            <a:avLst/>
          </a:prstGeom>
        </p:spPr>
      </p:pic>
    </p:spTree>
    <p:extLst>
      <p:ext uri="{BB962C8B-B14F-4D97-AF65-F5344CB8AC3E}">
        <p14:creationId xmlns:p14="http://schemas.microsoft.com/office/powerpoint/2010/main" val="152154239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20</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are raised by calling the event like a method: </a:t>
            </a:r>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smtClean="0">
                <a:effectLst>
                  <a:outerShdw blurRad="50800" dist="38100" algn="tr" rotWithShape="0">
                    <a:prstClr val="black">
                      <a:alpha val="40000"/>
                    </a:prstClr>
                  </a:outerShdw>
                </a:effectLst>
              </a:rPr>
              <a:t>Or access </a:t>
            </a:r>
            <a:r>
              <a:rPr lang="en-US" sz="3600" dirty="0">
                <a:effectLst>
                  <a:outerShdw blurRad="50800" dist="38100" algn="tr" rotWithShape="0">
                    <a:prstClr val="black">
                      <a:alpha val="40000"/>
                    </a:prstClr>
                  </a:outerShdw>
                </a:effectLst>
              </a:rPr>
              <a:t>the event’s delegate and invoke it directly: </a:t>
            </a:r>
          </a:p>
          <a:p>
            <a:endParaRPr lang="en-US" dirty="0"/>
          </a:p>
        </p:txBody>
      </p:sp>
      <p:sp>
        <p:nvSpPr>
          <p:cNvPr id="2" name="Title 1"/>
          <p:cNvSpPr>
            <a:spLocks noGrp="1"/>
          </p:cNvSpPr>
          <p:nvPr>
            <p:ph type="title"/>
          </p:nvPr>
        </p:nvSpPr>
        <p:spPr/>
        <p:txBody>
          <a:bodyPr/>
          <a:lstStyle/>
          <a:p>
            <a:r>
              <a:rPr lang="en-US" dirty="0" smtClean="0"/>
              <a:t>Raising </a:t>
            </a:r>
            <a:r>
              <a:rPr lang="en-US" dirty="0"/>
              <a:t>an Event </a:t>
            </a: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55415" y="2044253"/>
            <a:ext cx="11010997"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 null) </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Rectangle 5"/>
          <p:cNvSpPr>
            <a:spLocks noChangeArrowheads="1"/>
          </p:cNvSpPr>
          <p:nvPr/>
        </p:nvSpPr>
        <p:spPr bwMode="auto">
          <a:xfrm>
            <a:off x="587325" y="4191000"/>
            <a:ext cx="11010997" cy="20621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 del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WorkPerformedHandler;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 null</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457076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21</a:t>
            </a:fld>
            <a:endParaRPr lang="en-US" dirty="0"/>
          </a:p>
        </p:txBody>
      </p:sp>
      <p:sp>
        <p:nvSpPr>
          <p:cNvPr id="7" name="Content Placeholder 6"/>
          <p:cNvSpPr>
            <a:spLocks noGrp="1"/>
          </p:cNvSpPr>
          <p:nvPr>
            <p:ph idx="1"/>
          </p:nvPr>
        </p:nvSpPr>
        <p:spPr/>
        <p:txBody>
          <a:bodyPr/>
          <a:lstStyle/>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smtClean="0">
                <a:solidFill>
                  <a:schemeClr val="tx2">
                    <a:lumMod val="75000"/>
                  </a:schemeClr>
                </a:solidFill>
                <a:effectLst>
                  <a:outerShdw blurRad="50800" dist="38100" algn="tr" rotWithShape="0">
                    <a:prstClr val="black">
                      <a:alpha val="40000"/>
                    </a:prstClr>
                  </a:outerShdw>
                </a:effectLst>
              </a:rPr>
              <a:t>Events </a:t>
            </a:r>
            <a:r>
              <a:rPr lang="en-US" sz="3200" dirty="0">
                <a:solidFill>
                  <a:schemeClr val="tx2">
                    <a:lumMod val="75000"/>
                  </a:schemeClr>
                </a:solidFill>
                <a:effectLst>
                  <a:outerShdw blurRad="50800" dist="38100" algn="tr" rotWithShape="0">
                    <a:prstClr val="black">
                      <a:alpha val="40000"/>
                    </a:prstClr>
                  </a:outerShdw>
                </a:effectLst>
              </a:rPr>
              <a:t>can be </a:t>
            </a:r>
            <a:r>
              <a:rPr lang="en-US" sz="3200" dirty="0">
                <a:effectLst>
                  <a:outerShdw blurRad="50800" dist="38100" algn="tr" rotWithShape="0">
                    <a:prstClr val="black">
                      <a:alpha val="40000"/>
                    </a:prstClr>
                  </a:outerShdw>
                </a:effectLst>
              </a:rPr>
              <a:t>members of an interface - </a:t>
            </a:r>
            <a:r>
              <a:rPr lang="en-US" sz="3200" dirty="0">
                <a:solidFill>
                  <a:schemeClr val="tx2">
                    <a:lumMod val="75000"/>
                  </a:schemeClr>
                </a:solidFill>
                <a:effectLst>
                  <a:outerShdw blurRad="50800" dist="38100" algn="tr" rotWithShape="0">
                    <a:prstClr val="black">
                      <a:alpha val="40000"/>
                    </a:prstClr>
                  </a:outerShdw>
                </a:effectLst>
              </a:rPr>
              <a:t>Delegates cannot</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An </a:t>
            </a:r>
            <a:r>
              <a:rPr lang="en-US" sz="3200" dirty="0">
                <a:solidFill>
                  <a:schemeClr val="tx2">
                    <a:lumMod val="75000"/>
                  </a:schemeClr>
                </a:solidFill>
                <a:effectLst>
                  <a:outerShdw blurRad="50800" dist="38100" algn="tr" rotWithShape="0">
                    <a:prstClr val="black">
                      <a:alpha val="40000"/>
                    </a:prstClr>
                  </a:outerShdw>
                </a:effectLst>
              </a:rPr>
              <a:t>event</a:t>
            </a:r>
            <a:r>
              <a:rPr lang="en-US" sz="3200" dirty="0">
                <a:effectLst>
                  <a:outerShdw blurRad="50800" dist="38100" algn="tr" rotWithShape="0">
                    <a:prstClr val="black">
                      <a:alpha val="40000"/>
                    </a:prstClr>
                  </a:outerShdw>
                </a:effectLst>
              </a:rPr>
              <a:t> can only be called in the class where it is </a:t>
            </a:r>
            <a:r>
              <a:rPr lang="en-US" sz="3200" dirty="0">
                <a:solidFill>
                  <a:schemeClr val="tx2">
                    <a:lumMod val="75000"/>
                  </a:schemeClr>
                </a:solidFill>
                <a:effectLst>
                  <a:outerShdw blurRad="50800" dist="38100" algn="tr" rotWithShape="0">
                    <a:prstClr val="black">
                      <a:alpha val="40000"/>
                    </a:prstClr>
                  </a:outerShdw>
                </a:effectLst>
              </a:rPr>
              <a:t>defined</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By default the </a:t>
            </a:r>
            <a:r>
              <a:rPr lang="en-US" sz="3200" dirty="0">
                <a:solidFill>
                  <a:schemeClr val="tx2">
                    <a:lumMod val="75000"/>
                  </a:schemeClr>
                </a:solidFill>
                <a:effectLst>
                  <a:outerShdw blurRad="50800" dist="38100" algn="tr" rotWithShape="0">
                    <a:prstClr val="black">
                      <a:alpha val="40000"/>
                    </a:prstClr>
                  </a:outerShdw>
                </a:effectLst>
              </a:rPr>
              <a:t>access</a:t>
            </a:r>
            <a:r>
              <a:rPr lang="en-US" sz="3200" dirty="0">
                <a:effectLst>
                  <a:outerShdw blurRad="50800" dist="38100" algn="tr" rotWithShape="0">
                    <a:prstClr val="black">
                      <a:alpha val="40000"/>
                    </a:prstClr>
                  </a:outerShdw>
                </a:effectLst>
              </a:rPr>
              <a:t> to the events is </a:t>
            </a:r>
            <a:r>
              <a:rPr lang="en-US" sz="3200" dirty="0">
                <a:solidFill>
                  <a:schemeClr val="tx2">
                    <a:lumMod val="75000"/>
                  </a:schemeClr>
                </a:solidFill>
                <a:effectLst>
                  <a:outerShdw blurRad="50800" dist="38100" algn="tr" rotWithShape="0">
                    <a:prstClr val="black">
                      <a:alpha val="40000"/>
                    </a:prstClr>
                  </a:outerShdw>
                </a:effectLst>
              </a:rPr>
              <a:t>synchronized</a:t>
            </a:r>
            <a:r>
              <a:rPr lang="en-US" sz="3200" dirty="0">
                <a:effectLst>
                  <a:outerShdw blurRad="50800" dist="38100" algn="tr" rotWithShape="0">
                    <a:prstClr val="black">
                      <a:alpha val="40000"/>
                    </a:prstClr>
                  </a:outerShdw>
                </a:effectLst>
              </a:rPr>
              <a:t> (thread-safe)</a:t>
            </a:r>
            <a:endParaRPr lang="bg-BG" sz="3200" dirty="0">
              <a:solidFill>
                <a:schemeClr val="tx2">
                  <a:lumMod val="75000"/>
                </a:schemeClr>
              </a:solidFill>
              <a:effectLst>
                <a:outerShdw blurRad="50800" dist="38100" algn="tr" rotWithShape="0">
                  <a:prstClr val="black">
                    <a:alpha val="40000"/>
                  </a:prstClr>
                </a:outerShdw>
              </a:effectLst>
            </a:endParaRPr>
          </a:p>
          <a:p>
            <a:pPr marL="0" indent="0">
              <a:buNone/>
            </a:pPr>
            <a:endParaRPr lang="en-US" dirty="0"/>
          </a:p>
        </p:txBody>
      </p:sp>
      <p:sp>
        <p:nvSpPr>
          <p:cNvPr id="2" name="Title 1"/>
          <p:cNvSpPr>
            <a:spLocks noGrp="1"/>
          </p:cNvSpPr>
          <p:nvPr>
            <p:ph type="title"/>
          </p:nvPr>
        </p:nvSpPr>
        <p:spPr/>
        <p:txBody>
          <a:bodyPr/>
          <a:lstStyle/>
          <a:p>
            <a:r>
              <a:rPr lang="en-US" dirty="0" smtClean="0"/>
              <a:t>Events vs. Delegates</a:t>
            </a:r>
            <a:endParaRPr lang="en-US" dirty="0"/>
          </a:p>
        </p:txBody>
      </p:sp>
      <p:grpSp>
        <p:nvGrpSpPr>
          <p:cNvPr id="8" name="Group 7"/>
          <p:cNvGrpSpPr/>
          <p:nvPr/>
        </p:nvGrpSpPr>
        <p:grpSpPr>
          <a:xfrm>
            <a:off x="1979612" y="1295400"/>
            <a:ext cx="8033016" cy="2290844"/>
            <a:chOff x="2039804" y="2209800"/>
            <a:chExt cx="8033016" cy="2290844"/>
          </a:xfrm>
        </p:grpSpPr>
        <p:sp>
          <p:nvSpPr>
            <p:cNvPr id="9" name="Rectangle 2"/>
            <p:cNvSpPr>
              <a:spLocks noChangeArrowheads="1"/>
            </p:cNvSpPr>
            <p:nvPr/>
          </p:nvSpPr>
          <p:spPr bwMode="auto">
            <a:xfrm>
              <a:off x="2894012" y="2209800"/>
              <a:ext cx="6324600"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Text Box 4"/>
            <p:cNvSpPr txBox="1">
              <a:spLocks noChangeArrowheads="1"/>
            </p:cNvSpPr>
            <p:nvPr/>
          </p:nvSpPr>
          <p:spPr bwMode="auto">
            <a:xfrm>
              <a:off x="5514995" y="2801224"/>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effectLst>
                    <a:outerShdw blurRad="50800" dist="38100" algn="tr" rotWithShape="0">
                      <a:prstClr val="black">
                        <a:alpha val="40000"/>
                      </a:prstClr>
                    </a:outerShdw>
                  </a:effectLst>
                  <a:latin typeface="Consolas" pitchFamily="49" charset="0"/>
                  <a:cs typeface="Consolas" pitchFamily="49" charset="0"/>
                </a:rPr>
                <a:t>≠</a:t>
              </a:r>
            </a:p>
          </p:txBody>
        </p:sp>
        <p:sp>
          <p:nvSpPr>
            <p:cNvPr id="11" name="Rectangle 5"/>
            <p:cNvSpPr>
              <a:spLocks noChangeArrowheads="1"/>
            </p:cNvSpPr>
            <p:nvPr/>
          </p:nvSpPr>
          <p:spPr bwMode="auto">
            <a:xfrm>
              <a:off x="2039804" y="3854313"/>
              <a:ext cx="8033016"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grpSp>
    </p:spTree>
    <p:extLst>
      <p:ext uri="{BB962C8B-B14F-4D97-AF65-F5344CB8AC3E}">
        <p14:creationId xmlns:p14="http://schemas.microsoft.com/office/powerpoint/2010/main" val="3980454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2" name="Title 1"/>
          <p:cNvSpPr>
            <a:spLocks noGrp="1"/>
          </p:cNvSpPr>
          <p:nvPr>
            <p:ph type="title"/>
          </p:nvPr>
        </p:nvSpPr>
        <p:spPr/>
        <p:txBody>
          <a:bodyPr/>
          <a:lstStyle/>
          <a:p>
            <a:r>
              <a:rPr lang="en-US" dirty="0"/>
              <a:t>Exposing and Raising Events</a:t>
            </a:r>
          </a:p>
        </p:txBody>
      </p:sp>
      <p:sp>
        <p:nvSpPr>
          <p:cNvPr id="63490" name="Rectangle 2"/>
          <p:cNvSpPr>
            <a:spLocks noChangeArrowheads="1"/>
          </p:cNvSpPr>
          <p:nvPr/>
        </p:nvSpPr>
        <p:spPr bwMode="auto">
          <a:xfrm>
            <a:off x="188815" y="12954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class Worker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a:t>
            </a:r>
            <a:endPar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virtual void DoWork(int hours, WorkType workType)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Do work here and notify consumer that work has been performed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OnWorkPerformed(hours</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//TODO: Add method for taising event (next slide)</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902742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2" name="Title 1"/>
          <p:cNvSpPr>
            <a:spLocks noGrp="1"/>
          </p:cNvSpPr>
          <p:nvPr>
            <p:ph type="title"/>
          </p:nvPr>
        </p:nvSpPr>
        <p:spPr/>
        <p:txBody>
          <a:bodyPr/>
          <a:lstStyle/>
          <a:p>
            <a:r>
              <a:rPr lang="en-US" dirty="0"/>
              <a:t>Exposing and Raising </a:t>
            </a:r>
            <a:r>
              <a:rPr lang="en-US" dirty="0" smtClean="0"/>
              <a:t>Events (2)</a:t>
            </a:r>
            <a:endParaRPr lang="en-US" dirty="0"/>
          </a:p>
        </p:txBody>
      </p:sp>
      <p:sp>
        <p:nvSpPr>
          <p:cNvPr id="5" name="Rectangle 2"/>
          <p:cNvSpPr>
            <a:spLocks noChangeArrowheads="1"/>
          </p:cNvSpPr>
          <p:nvPr/>
        </p:nvSpPr>
        <p:spPr bwMode="auto">
          <a:xfrm>
            <a:off x="399663" y="1389995"/>
            <a:ext cx="11485949" cy="44012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virtual void OnWorkPerformed</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if (del != null) //Listeners are attached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del(hours, workType);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Tree>
    <p:extLst>
      <p:ext uri="{BB962C8B-B14F-4D97-AF65-F5344CB8AC3E}">
        <p14:creationId xmlns:p14="http://schemas.microsoft.com/office/powerpoint/2010/main" val="274928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6" name="Rectangle 2"/>
          <p:cNvSpPr>
            <a:spLocks noChangeArrowheads="1"/>
          </p:cNvSpPr>
          <p:nvPr/>
        </p:nvSpPr>
        <p:spPr bwMode="auto">
          <a:xfrm>
            <a:off x="826279" y="332978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5298040" y="1606351"/>
            <a:ext cx="6296011" cy="586523"/>
          </a:xfrm>
          <a:prstGeom prst="wedgeRoundRectCallout">
            <a:avLst>
              <a:gd name="adj1" fmla="val -39115"/>
              <a:gd name="adj2" fmla="val 25112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Delegate name: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Verb + EventHandler</a:t>
            </a:r>
          </a:p>
        </p:txBody>
      </p:sp>
      <p:sp>
        <p:nvSpPr>
          <p:cNvPr id="8" name="Rectangle 2"/>
          <p:cNvSpPr>
            <a:spLocks noChangeArrowheads="1"/>
          </p:cNvSpPr>
          <p:nvPr/>
        </p:nvSpPr>
        <p:spPr bwMode="auto">
          <a:xfrm>
            <a:off x="826279" y="332229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 name="AutoShape 23"/>
          <p:cNvSpPr>
            <a:spLocks noChangeArrowheads="1"/>
          </p:cNvSpPr>
          <p:nvPr/>
        </p:nvSpPr>
        <p:spPr bwMode="auto">
          <a:xfrm>
            <a:off x="1674812" y="4945621"/>
            <a:ext cx="4639969" cy="586523"/>
          </a:xfrm>
          <a:prstGeom prst="wedgeRoundRectCallout">
            <a:avLst>
              <a:gd name="adj1" fmla="val -40801"/>
              <a:gd name="adj2" fmla="val -1909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sender</a:t>
            </a:r>
            <a:r>
              <a:rPr lang="en-US" sz="2300" b="1" noProof="1">
                <a:effectLst>
                  <a:outerShdw blurRad="38100" dist="38100" dir="2700000" algn="tl">
                    <a:srgbClr val="000000">
                      <a:alpha val="43137"/>
                    </a:srgbClr>
                  </a:outerShdw>
                </a:effectLst>
                <a:latin typeface="+mj-lt"/>
                <a:cs typeface="Consolas" panose="020B0609020204030204" pitchFamily="49" charset="0"/>
              </a:rPr>
              <a:t> is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System.Object</a:t>
            </a:r>
          </a:p>
        </p:txBody>
      </p:sp>
      <p:sp>
        <p:nvSpPr>
          <p:cNvPr id="10" name="Rectangle 2"/>
          <p:cNvSpPr>
            <a:spLocks noChangeArrowheads="1"/>
          </p:cNvSpPr>
          <p:nvPr/>
        </p:nvSpPr>
        <p:spPr bwMode="auto">
          <a:xfrm>
            <a:off x="826279" y="332978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AutoShape 23"/>
          <p:cNvSpPr>
            <a:spLocks noChangeArrowheads="1"/>
          </p:cNvSpPr>
          <p:nvPr/>
        </p:nvSpPr>
        <p:spPr bwMode="auto">
          <a:xfrm>
            <a:off x="6558585" y="5240970"/>
            <a:ext cx="4800600" cy="1012172"/>
          </a:xfrm>
          <a:prstGeom prst="wedgeRoundRectCallout">
            <a:avLst>
              <a:gd name="adj1" fmla="val -48987"/>
              <a:gd name="adj2" fmla="val -15709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information is inherited from</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System.EventArgs</a:t>
            </a:r>
          </a:p>
        </p:txBody>
      </p:sp>
      <p:sp>
        <p:nvSpPr>
          <p:cNvPr id="12" name="Rectangle 2"/>
          <p:cNvSpPr>
            <a:spLocks noChangeArrowheads="1"/>
          </p:cNvSpPr>
          <p:nvPr/>
        </p:nvSpPr>
        <p:spPr bwMode="auto">
          <a:xfrm>
            <a:off x="826279" y="332583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3" name="Rectangle 2"/>
          <p:cNvSpPr>
            <a:spLocks noChangeArrowheads="1"/>
          </p:cNvSpPr>
          <p:nvPr/>
        </p:nvSpPr>
        <p:spPr bwMode="auto">
          <a:xfrm>
            <a:off x="825477" y="332701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AutoShape 23"/>
          <p:cNvSpPr>
            <a:spLocks noChangeArrowheads="1"/>
          </p:cNvSpPr>
          <p:nvPr/>
        </p:nvSpPr>
        <p:spPr bwMode="auto">
          <a:xfrm>
            <a:off x="790244" y="1943447"/>
            <a:ext cx="2801774" cy="586523"/>
          </a:xfrm>
          <a:prstGeom prst="wedgeRoundRectCallout">
            <a:avLst>
              <a:gd name="adj1" fmla="val 60096"/>
              <a:gd name="adj2" fmla="val 19560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No return </a:t>
            </a:r>
            <a:r>
              <a:rPr lang="en-US" sz="2300" b="1" noProof="1">
                <a:effectLst>
                  <a:outerShdw blurRad="38100" dist="38100" dir="2700000" algn="tl">
                    <a:srgbClr val="000000">
                      <a:alpha val="43137"/>
                    </a:srgbClr>
                  </a:outerShdw>
                </a:effectLst>
                <a:latin typeface="+mj-lt"/>
                <a:cs typeface="Consolas" panose="020B0609020204030204" pitchFamily="49" charset="0"/>
              </a:rPr>
              <a:t>value</a:t>
            </a:r>
          </a:p>
        </p:txBody>
      </p:sp>
    </p:spTree>
    <p:extLst>
      <p:ext uri="{BB962C8B-B14F-4D97-AF65-F5344CB8AC3E}">
        <p14:creationId xmlns:p14="http://schemas.microsoft.com/office/powerpoint/2010/main" val="29673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92163" name="Rectangle 3"/>
          <p:cNvSpPr>
            <a:spLocks noChangeArrowheads="1"/>
          </p:cNvSpPr>
          <p:nvPr/>
        </p:nvSpPr>
        <p:spPr bwMode="auto">
          <a:xfrm>
            <a:off x="393865" y="341696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1674812" y="1390224"/>
            <a:ext cx="3895562" cy="1022529"/>
          </a:xfrm>
          <a:prstGeom prst="wedgeRoundRectCallout">
            <a:avLst>
              <a:gd name="adj1" fmla="val -59916"/>
              <a:gd name="adj2" fmla="val 147064"/>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Events </a:t>
            </a:r>
            <a:r>
              <a:rPr lang="en-US" sz="2800" b="1" noProof="1">
                <a:effectLst>
                  <a:outerShdw blurRad="38100" dist="38100" dir="2700000" algn="tl">
                    <a:srgbClr val="000000">
                      <a:alpha val="43137"/>
                    </a:srgbClr>
                  </a:outerShdw>
                </a:effectLst>
                <a:latin typeface="+mj-lt"/>
                <a:cs typeface="Consolas" panose="020B0609020204030204" pitchFamily="49" charset="0"/>
              </a:rPr>
              <a:t>are declared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public</a:t>
            </a:r>
          </a:p>
        </p:txBody>
      </p:sp>
      <p:sp>
        <p:nvSpPr>
          <p:cNvPr id="8" name="AutoShape 23"/>
          <p:cNvSpPr>
            <a:spLocks noChangeArrowheads="1"/>
          </p:cNvSpPr>
          <p:nvPr/>
        </p:nvSpPr>
        <p:spPr bwMode="auto">
          <a:xfrm>
            <a:off x="6704012" y="1522101"/>
            <a:ext cx="3657600" cy="1012172"/>
          </a:xfrm>
          <a:prstGeom prst="wedgeRoundRectCallout">
            <a:avLst>
              <a:gd name="adj1" fmla="val -68449"/>
              <a:gd name="adj2" fmla="val 13359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Follow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PascalCase </a:t>
            </a:r>
            <a:r>
              <a:rPr lang="en-US" sz="2800" b="1" noProof="1">
                <a:effectLst>
                  <a:outerShdw blurRad="38100" dist="38100" dir="2700000" algn="tl">
                    <a:srgbClr val="000000">
                      <a:alpha val="43137"/>
                    </a:srgbClr>
                  </a:outerShdw>
                </a:effectLst>
                <a:latin typeface="+mj-lt"/>
                <a:cs typeface="Consolas" panose="020B0609020204030204" pitchFamily="49" charset="0"/>
              </a:rPr>
              <a:t>naming convention </a:t>
            </a:r>
            <a:endParaRPr lang="en-US" sz="2800" b="1" noProof="1">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9" name="AutoShape 23"/>
          <p:cNvSpPr>
            <a:spLocks noChangeArrowheads="1"/>
          </p:cNvSpPr>
          <p:nvPr/>
        </p:nvSpPr>
        <p:spPr bwMode="auto">
          <a:xfrm>
            <a:off x="6627812" y="4957405"/>
            <a:ext cx="2801774" cy="586523"/>
          </a:xfrm>
          <a:prstGeom prst="wedgeRoundRectCallout">
            <a:avLst>
              <a:gd name="adj1" fmla="val 71619"/>
              <a:gd name="adj2" fmla="val -20785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End with a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verb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3" name="Rectangle 3"/>
          <p:cNvSpPr>
            <a:spLocks noChangeArrowheads="1"/>
          </p:cNvSpPr>
          <p:nvPr/>
        </p:nvSpPr>
        <p:spPr bwMode="auto">
          <a:xfrm>
            <a:off x="393863" y="3416960"/>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4" name="Rectangle 3"/>
          <p:cNvSpPr>
            <a:spLocks noChangeArrowheads="1"/>
          </p:cNvSpPr>
          <p:nvPr/>
        </p:nvSpPr>
        <p:spPr bwMode="auto">
          <a:xfrm>
            <a:off x="393861"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Rectangle 3"/>
          <p:cNvSpPr>
            <a:spLocks noChangeArrowheads="1"/>
          </p:cNvSpPr>
          <p:nvPr/>
        </p:nvSpPr>
        <p:spPr bwMode="auto">
          <a:xfrm>
            <a:off x="393857"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Changed</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2092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7" grpId="0" animBg="1"/>
      <p:bldP spid="8" grpId="0" animBg="1"/>
      <p:bldP spid="9"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3" name="Content Placeholder 2"/>
          <p:cNvSpPr>
            <a:spLocks noGrp="1"/>
          </p:cNvSpPr>
          <p:nvPr>
            <p:ph idx="1"/>
          </p:nvPr>
        </p:nvSpPr>
        <p:spPr/>
        <p:txBody>
          <a:bodyPr/>
          <a:lstStyle/>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r>
              <a:rPr lang="en-US" sz="3000" b="1" noProof="1">
                <a:solidFill>
                  <a:schemeClr val="tx2">
                    <a:lumMod val="75000"/>
                  </a:schemeClr>
                </a:solidFill>
                <a:latin typeface="Consolas" pitchFamily="49" charset="0"/>
                <a:cs typeface="Consolas" pitchFamily="49" charset="0"/>
              </a:rPr>
              <a:t>OnObjectEvent</a:t>
            </a:r>
            <a:r>
              <a:rPr lang="bg-BG" dirty="0"/>
              <a:t>:</a:t>
            </a:r>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(3)</a:t>
            </a:r>
            <a:endParaRPr lang="en-US" dirty="0"/>
          </a:p>
        </p:txBody>
      </p:sp>
      <p:sp>
        <p:nvSpPr>
          <p:cNvPr id="93186" name="Rectangle 2"/>
          <p:cNvSpPr>
            <a:spLocks noChangeArrowheads="1"/>
          </p:cNvSpPr>
          <p:nvPr/>
        </p:nvSpPr>
        <p:spPr bwMode="auto">
          <a:xfrm>
            <a:off x="812589" y="2575072"/>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812589" y="5181601"/>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1448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186"/>
                                        </p:tgtEl>
                                        <p:attrNameLst>
                                          <p:attrName>style.visibility</p:attrName>
                                        </p:attrNameLst>
                                      </p:cBhvr>
                                      <p:to>
                                        <p:strVal val="visible"/>
                                      </p:to>
                                    </p:set>
                                    <p:animEffect transition="in" filter="fade">
                                      <p:cBhvr>
                                        <p:cTn id="15" dur="500"/>
                                        <p:tgtEl>
                                          <p:spTgt spid="93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3187"/>
                                        </p:tgtEl>
                                        <p:attrNameLst>
                                          <p:attrName>style.visibility</p:attrName>
                                        </p:attrNameLst>
                                      </p:cBhvr>
                                      <p:to>
                                        <p:strVal val="visible"/>
                                      </p:to>
                                    </p:set>
                                    <p:animEffect transition="in" filter="fade">
                                      <p:cBhvr>
                                        <p:cTn id="25"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27</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2005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28</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82454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29</a:t>
            </a:fld>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t>To </a:t>
            </a:r>
            <a:r>
              <a:rPr lang="en-US" dirty="0"/>
              <a:t>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smtClean="0"/>
              <a:t>Deriving from the EventArgs Class </a:t>
            </a:r>
            <a:endParaRPr lang="en-US" dirty="0"/>
          </a:p>
        </p:txBody>
      </p:sp>
      <p:sp>
        <p:nvSpPr>
          <p:cNvPr id="5" name="Rectangle 2"/>
          <p:cNvSpPr>
            <a:spLocks noChangeArrowheads="1"/>
          </p:cNvSpPr>
          <p:nvPr/>
        </p:nvSpPr>
        <p:spPr bwMode="auto">
          <a:xfrm>
            <a:off x="379412" y="1143000"/>
            <a:ext cx="11485949"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WorkPerformedEventArgs :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 WorkType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379412" y="5334000"/>
            <a:ext cx="11353799"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226128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9600" b="1" dirty="0"/>
              <a:t>#</a:t>
            </a:r>
            <a:r>
              <a:rPr lang="en-US" sz="9600" b="1" dirty="0" err="1"/>
              <a:t>CSharp</a:t>
            </a:r>
            <a:r>
              <a:rPr lang="en-US" sz="9600" b="1" dirty="0"/>
              <a:t>-OOP</a:t>
            </a:r>
            <a:endParaRPr lang="en-US" sz="54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67154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7" name="Content Placeholder 6"/>
          <p:cNvSpPr>
            <a:spLocks noGrp="1"/>
          </p:cNvSpPr>
          <p:nvPr>
            <p:ph idx="1"/>
          </p:nvPr>
        </p:nvSpPr>
        <p:spPr/>
        <p:txBody>
          <a:bodyPr/>
          <a:lstStyle/>
          <a:p>
            <a:r>
              <a:rPr lang="en-US" dirty="0" smtClean="0"/>
              <a:t>The </a:t>
            </a:r>
            <a:r>
              <a:rPr lang="en-US" dirty="0">
                <a:solidFill>
                  <a:schemeClr val="tx2">
                    <a:lumMod val="75000"/>
                  </a:schemeClr>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p>
        </p:txBody>
      </p:sp>
      <p:sp>
        <p:nvSpPr>
          <p:cNvPr id="8" name="Rectangle 2"/>
          <p:cNvSpPr>
            <a:spLocks noChangeArrowheads="1"/>
          </p:cNvSpPr>
          <p:nvPr/>
        </p:nvSpPr>
        <p:spPr bwMode="auto">
          <a:xfrm>
            <a:off x="207961" y="1905000"/>
            <a:ext cx="11772901"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new EventHandler&lt;WorkPerfEventArgs&gt;(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p:txBody>
      </p:sp>
      <p:sp>
        <p:nvSpPr>
          <p:cNvPr id="9" name="Rectangle 2"/>
          <p:cNvSpPr>
            <a:spLocks noChangeArrowheads="1"/>
          </p:cNvSpPr>
          <p:nvPr/>
        </p:nvSpPr>
        <p:spPr bwMode="auto">
          <a:xfrm>
            <a:off x="207961" y="3505200"/>
            <a:ext cx="1177290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worker_WorkPerformed(object sender,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AutoShape 23"/>
          <p:cNvSpPr>
            <a:spLocks noChangeArrowheads="1"/>
          </p:cNvSpPr>
          <p:nvPr/>
        </p:nvSpPr>
        <p:spPr bwMode="auto">
          <a:xfrm>
            <a:off x="9596897" y="3324964"/>
            <a:ext cx="2195401" cy="1437820"/>
          </a:xfrm>
          <a:prstGeom prst="wedgeRoundRectCallout">
            <a:avLst>
              <a:gd name="adj1" fmla="val -249067"/>
              <a:gd name="adj2" fmla="val -168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b="1" noProof="1">
                <a:effectLst>
                  <a:outerShdw blurRad="38100" dist="38100" dir="2700000" algn="tl">
                    <a:srgbClr val="000000">
                      <a:alpha val="43137"/>
                    </a:srgbClr>
                  </a:outerShdw>
                </a:effectLst>
                <a:latin typeface="+mj-lt"/>
                <a:cs typeface="Consolas" panose="020B0609020204030204" pitchFamily="49" charset="0"/>
              </a:rPr>
              <a:t>Compiler will “infer” the delegate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8790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31</a:t>
            </a:fld>
            <a:endParaRPr lang="en-US" dirty="0"/>
          </a:p>
        </p:txBody>
      </p:sp>
      <p:sp>
        <p:nvSpPr>
          <p:cNvPr id="7" name="Content Placeholder 6"/>
          <p:cNvSpPr>
            <a:spLocks noGrp="1"/>
          </p:cNvSpPr>
          <p:nvPr>
            <p:ph idx="1"/>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directly to an 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a:t>
            </a:r>
            <a:r>
              <a:rPr lang="en-US" dirty="0" smtClean="0">
                <a:solidFill>
                  <a:schemeClr val="tx2">
                    <a:lumMod val="75000"/>
                  </a:schemeClr>
                </a:solidFill>
              </a:rPr>
              <a:t>keyword`</a:t>
            </a:r>
            <a:endParaRPr lang="en-US" dirty="0">
              <a:solidFill>
                <a:schemeClr val="tx2">
                  <a:lumMod val="75000"/>
                </a:schemeClr>
              </a:solidFill>
            </a:endParaRPr>
          </a:p>
        </p:txBody>
      </p:sp>
      <p:sp>
        <p:nvSpPr>
          <p:cNvPr id="2" name="Title 1"/>
          <p:cNvSpPr>
            <a:spLocks noGrp="1"/>
          </p:cNvSpPr>
          <p:nvPr>
            <p:ph type="title"/>
          </p:nvPr>
        </p:nvSpPr>
        <p:spPr/>
        <p:txBody>
          <a:bodyPr/>
          <a:lstStyle/>
          <a:p>
            <a:r>
              <a:rPr lang="en-US" dirty="0"/>
              <a:t>Anonymous </a:t>
            </a:r>
            <a:r>
              <a:rPr lang="en-US" dirty="0" smtClean="0"/>
              <a:t>Methods</a:t>
            </a:r>
            <a:endParaRPr lang="en-US" dirty="0"/>
          </a:p>
        </p:txBody>
      </p:sp>
      <p:sp>
        <p:nvSpPr>
          <p:cNvPr id="9" name="Rectangle 2"/>
          <p:cNvSpPr>
            <a:spLocks noChangeArrowheads="1"/>
          </p:cNvSpPr>
          <p:nvPr/>
        </p:nvSpPr>
        <p:spPr bwMode="auto">
          <a:xfrm>
            <a:off x="910472" y="3292257"/>
            <a:ext cx="1036788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delegate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End of anonymous method </a:t>
            </a:r>
          </a:p>
        </p:txBody>
      </p:sp>
    </p:spTree>
    <p:extLst>
      <p:ext uri="{BB962C8B-B14F-4D97-AF65-F5344CB8AC3E}">
        <p14:creationId xmlns:p14="http://schemas.microsoft.com/office/powerpoint/2010/main" val="1248429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partial class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this.InitializeComponent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this.MouseDown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this.MainWindow_MouseClick;</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private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MainWindow_MouseClick</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sender,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MouseButtonEventArgs</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MessageBox.Show(string.Format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 clicked at ({0}, {1})",</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).X,  </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).Y));</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1012172"/>
          </a:xfrm>
          <a:prstGeom prst="wedgeRoundRectCallout">
            <a:avLst>
              <a:gd name="adj1" fmla="val 4886"/>
              <a:gd name="adj2" fmla="val 15997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noProof="1">
                <a:latin typeface="+mj-lt"/>
                <a:cs typeface="Consolas" panose="020B0609020204030204" pitchFamily="49" charset="0"/>
              </a:rPr>
              <a:t>Receives info about the click as </a:t>
            </a:r>
            <a:r>
              <a:rPr lang="en-US" sz="2300" b="1" noProof="1">
                <a:solidFill>
                  <a:schemeClr val="tx2">
                    <a:lumMod val="75000"/>
                  </a:schemeClr>
                </a:solidFill>
                <a:latin typeface="Consolas" panose="020B0609020204030204" pitchFamily="49" charset="0"/>
                <a:cs typeface="Consolas" panose="020B0609020204030204" pitchFamily="49" charset="0"/>
              </a:rPr>
              <a:t>MouseButtonEventArgs</a:t>
            </a:r>
            <a:endPar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12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33</a:t>
            </a:fld>
            <a:endParaRPr lang="en-US" dirty="0"/>
          </a:p>
        </p:txBody>
      </p:sp>
      <p:grpSp>
        <p:nvGrpSpPr>
          <p:cNvPr id="9" name="Group 8"/>
          <p:cNvGrpSpPr/>
          <p:nvPr/>
        </p:nvGrpSpPr>
        <p:grpSpPr>
          <a:xfrm>
            <a:off x="2146412" y="1981200"/>
            <a:ext cx="7620000" cy="3322035"/>
            <a:chOff x="4428784" y="1600200"/>
            <a:chExt cx="3527938" cy="1538049"/>
          </a:xfrm>
        </p:grpSpPr>
        <p:sp>
          <p:nvSpPr>
            <p:cNvPr id="12" name="Rounded Rectangle 11"/>
            <p:cNvSpPr/>
            <p:nvPr/>
          </p:nvSpPr>
          <p:spPr>
            <a:xfrm>
              <a:off x="4875212" y="1600200"/>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Wait for events</a:t>
              </a:r>
            </a:p>
          </p:txBody>
        </p:sp>
        <p:sp>
          <p:nvSpPr>
            <p:cNvPr id="13" name="Rounded Rectangle 12"/>
            <p:cNvSpPr/>
            <p:nvPr/>
          </p:nvSpPr>
          <p:spPr>
            <a:xfrm>
              <a:off x="4884015" y="2604849"/>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Handle events</a:t>
              </a:r>
            </a:p>
          </p:txBody>
        </p:sp>
        <p:sp>
          <p:nvSpPr>
            <p:cNvPr id="14" name="Curved Left Arrow 13"/>
            <p:cNvSpPr/>
            <p:nvPr/>
          </p:nvSpPr>
          <p:spPr>
            <a:xfrm>
              <a:off x="7527900" y="1828800"/>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7" name="Curved Left Arrow 16"/>
            <p:cNvSpPr/>
            <p:nvPr/>
          </p:nvSpPr>
          <p:spPr>
            <a:xfrm rot="10800000">
              <a:off x="4428784" y="1785924"/>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Tree>
    <p:extLst>
      <p:ext uri="{BB962C8B-B14F-4D97-AF65-F5344CB8AC3E}">
        <p14:creationId xmlns:p14="http://schemas.microsoft.com/office/powerpoint/2010/main" val="5162414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5" name="Rectangle 2"/>
          <p:cNvSpPr>
            <a:spLocks noChangeArrowheads="1"/>
          </p:cNvSpPr>
          <p:nvPr/>
        </p:nvSpPr>
        <p:spPr bwMode="auto">
          <a:xfrm>
            <a:off x="441324" y="2057400"/>
            <a:ext cx="11049000"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GetMessage()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ProcessMessage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(message);</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339718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40573277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58190"/>
            <a:ext cx="10363200" cy="820600"/>
          </a:xfrm>
        </p:spPr>
        <p:txBody>
          <a:bodyPr/>
          <a:lstStyle/>
          <a:p>
            <a:r>
              <a:rPr lang="en-GB" dirty="0"/>
              <a:t>Observer</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a:t>Handle Events</a:t>
            </a:r>
          </a:p>
        </p:txBody>
      </p:sp>
      <p:grpSp>
        <p:nvGrpSpPr>
          <p:cNvPr id="3" name="Group 2"/>
          <p:cNvGrpSpPr/>
          <p:nvPr/>
        </p:nvGrpSpPr>
        <p:grpSpPr>
          <a:xfrm>
            <a:off x="3960813" y="1808805"/>
            <a:ext cx="4267200" cy="2534595"/>
            <a:chOff x="3960813" y="1808805"/>
            <a:chExt cx="4267200" cy="2534595"/>
          </a:xfrm>
        </p:grpSpPr>
        <p:sp>
          <p:nvSpPr>
            <p:cNvPr id="7" name="Rectangle: Rounded Corners 6"/>
            <p:cNvSpPr/>
            <p:nvPr/>
          </p:nvSpPr>
          <p:spPr>
            <a:xfrm>
              <a:off x="3960813" y="1808805"/>
              <a:ext cx="4267200" cy="2534595"/>
            </a:xfrm>
            <a:prstGeom prst="roundRect">
              <a:avLst>
                <a:gd name="adj" fmla="val 42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21506" name="Picture 2" descr="Image result for observ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2057400"/>
              <a:ext cx="2082054" cy="20820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9502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pPr>
              <a:lnSpc>
                <a:spcPct val="100000"/>
              </a:lnSpc>
            </a:pPr>
            <a:r>
              <a:rPr lang="en-GB" dirty="0"/>
              <a:t>Define a </a:t>
            </a:r>
            <a:r>
              <a:rPr lang="en-GB" b="1" dirty="0">
                <a:solidFill>
                  <a:schemeClr val="tx2">
                    <a:lumMod val="75000"/>
                  </a:schemeClr>
                </a:solidFill>
              </a:rPr>
              <a:t>one-to-many</a:t>
            </a:r>
            <a:r>
              <a:rPr lang="en-GB" dirty="0"/>
              <a:t> relationship</a:t>
            </a:r>
          </a:p>
          <a:p>
            <a:pPr>
              <a:lnSpc>
                <a:spcPct val="100000"/>
              </a:lnSpc>
            </a:pPr>
            <a:r>
              <a:rPr lang="en-GB" b="1"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6" name="Rectangle 5"/>
          <p:cNvSpPr>
            <a:spLocks noChangeArrowheads="1"/>
          </p:cNvSpPr>
          <p:nvPr/>
        </p:nvSpPr>
        <p:spPr bwMode="auto">
          <a:xfrm>
            <a:off x="664116" y="3124200"/>
            <a:ext cx="10840496"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observers are notified after a state change</a:t>
            </a:r>
          </a:p>
        </p:txBody>
      </p:sp>
    </p:spTree>
    <p:extLst>
      <p:ext uri="{BB962C8B-B14F-4D97-AF65-F5344CB8AC3E}">
        <p14:creationId xmlns:p14="http://schemas.microsoft.com/office/powerpoint/2010/main" val="155613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Subject, Observer</a:t>
            </a:r>
          </a:p>
          <a:p>
            <a:r>
              <a:rPr lang="en-US" dirty="0" err="1"/>
              <a:t>ConcreteObserver</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p:txBody>
          <a:bodyPr>
            <a:normAutofit/>
          </a:bodyPr>
          <a:lstStyle/>
          <a:p>
            <a:r>
              <a:rPr lang="en-US" dirty="0"/>
              <a:t>Observer – UML</a:t>
            </a:r>
          </a:p>
        </p:txBody>
      </p:sp>
      <p:cxnSp>
        <p:nvCxnSpPr>
          <p:cNvPr id="23" name="Straight Connector 22"/>
          <p:cNvCxnSpPr>
            <a:cxnSpLocks/>
            <a:stCxn id="22" idx="1"/>
            <a:endCxn id="22" idx="3"/>
          </p:cNvCxnSpPr>
          <p:nvPr/>
        </p:nvCxnSpPr>
        <p:spPr>
          <a:xfrm>
            <a:off x="6640381" y="3737862"/>
            <a:ext cx="25146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151140" y="2899662"/>
            <a:ext cx="9832641" cy="3120138"/>
            <a:chOff x="1151140" y="2590800"/>
            <a:chExt cx="9832641" cy="3120138"/>
          </a:xfrm>
        </p:grpSpPr>
        <p:cxnSp>
          <p:nvCxnSpPr>
            <p:cNvPr id="38" name="Connector: Elbow 37"/>
            <p:cNvCxnSpPr>
              <a:cxnSpLocks/>
              <a:stCxn id="41" idx="0"/>
              <a:endCxn id="22" idx="2"/>
            </p:cNvCxnSpPr>
            <p:nvPr/>
          </p:nvCxnSpPr>
          <p:spPr>
            <a:xfrm rot="5400000" flipH="1" flipV="1">
              <a:off x="6670941" y="3569798"/>
              <a:ext cx="910338" cy="154314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295610" y="3488271"/>
              <a:ext cx="910338" cy="170619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32412" y="3429000"/>
              <a:ext cx="1307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6640381" y="2971800"/>
              <a:ext cx="2514600" cy="914400"/>
            </a:xfrm>
            <a:prstGeom prst="roundRect">
              <a:avLst>
                <a:gd name="adj" fmla="val 8156"/>
              </a:avLst>
            </a:prstGeom>
            <a:solidFill>
              <a:schemeClr val="accent1">
                <a:alpha val="30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Observer</a:t>
              </a:r>
            </a:p>
            <a:p>
              <a:pPr algn="ctr"/>
              <a:r>
                <a:rPr lang="en-GB" dirty="0"/>
                <a:t>+notify()</a:t>
              </a:r>
            </a:p>
          </p:txBody>
        </p:sp>
        <p:sp>
          <p:nvSpPr>
            <p:cNvPr id="41" name="Rectangle: Rounded Corners 40"/>
            <p:cNvSpPr/>
            <p:nvPr/>
          </p:nvSpPr>
          <p:spPr>
            <a:xfrm>
              <a:off x="4897590" y="4796538"/>
              <a:ext cx="2913898"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sp>
          <p:nvSpPr>
            <p:cNvPr id="35" name="Rectangle: Rounded Corners 34"/>
            <p:cNvSpPr/>
            <p:nvPr/>
          </p:nvSpPr>
          <p:spPr>
            <a:xfrm>
              <a:off x="8223971" y="4796538"/>
              <a:ext cx="2759810"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grpSp>
          <p:nvGrpSpPr>
            <p:cNvPr id="21" name="Group 20"/>
            <p:cNvGrpSpPr/>
            <p:nvPr/>
          </p:nvGrpSpPr>
          <p:grpSpPr>
            <a:xfrm>
              <a:off x="1151140" y="2590800"/>
              <a:ext cx="4403952" cy="1676400"/>
              <a:chOff x="1151140" y="2819400"/>
              <a:chExt cx="4403952" cy="1676400"/>
            </a:xfrm>
          </p:grpSpPr>
          <p:sp>
            <p:nvSpPr>
              <p:cNvPr id="26" name="Rectangle: Rounded Corners 25"/>
              <p:cNvSpPr/>
              <p:nvPr/>
            </p:nvSpPr>
            <p:spPr>
              <a:xfrm>
                <a:off x="1163088" y="2819400"/>
                <a:ext cx="4169324" cy="1676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Subject</a:t>
                </a:r>
              </a:p>
              <a:p>
                <a:pPr algn="ctr"/>
                <a:r>
                  <a:rPr lang="en-GB" dirty="0"/>
                  <a:t>-ObserverCollection</a:t>
                </a:r>
              </a:p>
              <a:p>
                <a:pPr algn="ctr"/>
                <a:r>
                  <a:rPr lang="en-GB" dirty="0"/>
                  <a:t>+registerObserver(Observer)</a:t>
                </a:r>
              </a:p>
              <a:p>
                <a:pPr algn="ctr"/>
                <a:r>
                  <a:rPr lang="en-GB" dirty="0"/>
                  <a:t>+notifyObservers()</a:t>
                </a:r>
              </a:p>
            </p:txBody>
          </p:sp>
          <p:sp>
            <p:nvSpPr>
              <p:cNvPr id="24" name="Flowchart: Decision 23"/>
              <p:cNvSpPr/>
              <p:nvPr/>
            </p:nvSpPr>
            <p:spPr>
              <a:xfrm>
                <a:off x="5324904" y="3591128"/>
                <a:ext cx="230188" cy="1524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cxnSp>
            <p:nvCxnSpPr>
              <p:cNvPr id="30" name="Straight Connector 29"/>
              <p:cNvCxnSpPr>
                <a:cxnSpLocks/>
              </p:cNvCxnSpPr>
              <p:nvPr/>
            </p:nvCxnSpPr>
            <p:spPr>
              <a:xfrm>
                <a:off x="1163088" y="3276600"/>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151140" y="3686784"/>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262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r>
              <a:rPr lang="en-US" noProof="1">
                <a:latin typeface="+mj-lt"/>
              </a:rPr>
              <a:t>Implement the following: </a:t>
            </a:r>
          </a:p>
          <a:p>
            <a:r>
              <a:rPr lang="en-US" noProof="1"/>
              <a:t>interface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Subject</a:t>
            </a:r>
            <a:endParaRPr lang="en-US" noProof="1">
              <a:latin typeface="+mj-lt"/>
            </a:endParaRP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Unregister(IObserver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NotifyObservers</a:t>
            </a:r>
            <a:r>
              <a:rPr lang="en-US" b="1" noProof="1">
                <a:solidFill>
                  <a:schemeClr val="tx2">
                    <a:lumMod val="75000"/>
                  </a:schemeClr>
                </a:solidFill>
                <a:latin typeface="Consolas" panose="020B0609020204030204" pitchFamily="49" charset="0"/>
              </a:rPr>
              <a:t>()</a:t>
            </a:r>
          </a:p>
          <a:p>
            <a:r>
              <a:rPr lang="en-US" noProof="1">
                <a:latin typeface="+mj-lt"/>
              </a:rPr>
              <a:t>interface</a:t>
            </a:r>
            <a:r>
              <a:rPr lang="en-US" b="1" noProof="1">
                <a:solidFill>
                  <a:schemeClr val="tx2">
                    <a:lumMod val="75000"/>
                  </a:schemeClr>
                </a:solidFill>
                <a:latin typeface="Consolas" panose="020B0609020204030204" pitchFamily="49" charset="0"/>
              </a:rPr>
              <a:t> I</a:t>
            </a:r>
            <a:r>
              <a:rPr lang="en-US" b="1" noProof="1" smtClean="0">
                <a:solidFill>
                  <a:schemeClr val="tx2">
                    <a:lumMod val="75000"/>
                  </a:schemeClr>
                </a:solidFill>
                <a:latin typeface="Consolas" panose="020B0609020204030204" pitchFamily="49" charset="0"/>
              </a:rPr>
              <a:t>Observer</a:t>
            </a:r>
            <a:endParaRPr lang="en-US" b="1" noProof="1">
              <a:solidFill>
                <a:schemeClr val="tx2">
                  <a:lumMod val="75000"/>
                </a:schemeClr>
              </a:solidFill>
              <a:latin typeface="Consolas" panose="020B0609020204030204" pitchFamily="49" charset="0"/>
            </a:endParaRPr>
          </a:p>
          <a:p>
            <a:pPr lvl="1"/>
            <a:r>
              <a:rPr lang="en-US" b="1" noProof="1" smtClean="0">
                <a:solidFill>
                  <a:schemeClr val="tx2">
                    <a:lumMod val="75000"/>
                  </a:schemeClr>
                </a:solidFill>
                <a:latin typeface="Consolas" panose="020B0609020204030204" pitchFamily="49" charset="0"/>
              </a:rPr>
              <a:t>Update(int</a:t>
            </a:r>
            <a:r>
              <a:rPr lang="en-US" b="1" noProof="1">
                <a:solidFill>
                  <a:schemeClr val="tx2">
                    <a:lumMod val="75000"/>
                  </a:schemeClr>
                </a:solidFill>
                <a:latin typeface="Consolas" panose="020B0609020204030204" pitchFamily="49" charset="0"/>
              </a:rPr>
              <a:t>)</a:t>
            </a:r>
          </a:p>
          <a:p>
            <a:r>
              <a:rPr lang="en-US" noProof="1">
                <a:latin typeface="+mj-lt"/>
              </a:rPr>
              <a:t>If a </a:t>
            </a:r>
            <a:r>
              <a:rPr lang="en-US" b="1" noProof="1">
                <a:solidFill>
                  <a:schemeClr val="tx2">
                    <a:lumMod val="75000"/>
                  </a:schemeClr>
                </a:solidFill>
                <a:latin typeface="+mj-lt"/>
              </a:rPr>
              <a:t>Target</a:t>
            </a:r>
            <a:r>
              <a:rPr lang="en-US" noProof="1">
                <a:latin typeface="+mj-lt"/>
              </a:rPr>
              <a:t> dies, it should </a:t>
            </a:r>
            <a:r>
              <a:rPr lang="en-US" b="1" noProof="1">
                <a:solidFill>
                  <a:schemeClr val="tx2">
                    <a:lumMod val="75000"/>
                  </a:schemeClr>
                </a:solidFill>
                <a:latin typeface="+mj-lt"/>
              </a:rPr>
              <a:t>send reward</a:t>
            </a:r>
            <a:r>
              <a:rPr lang="en-US" noProof="1">
                <a:latin typeface="+mj-lt"/>
              </a:rPr>
              <a:t> to all of its </a:t>
            </a:r>
            <a:r>
              <a:rPr lang="en-US" b="1" noProof="1">
                <a:solidFill>
                  <a:schemeClr val="tx2">
                    <a:lumMod val="75000"/>
                  </a:schemeClr>
                </a:solidFill>
                <a:latin typeface="+mj-lt"/>
              </a:rPr>
              <a:t>Observers</a:t>
            </a:r>
            <a:r>
              <a:rPr lang="en-US" noProof="1">
                <a:latin typeface="+mj-lt"/>
              </a:rPr>
              <a:t> </a:t>
            </a:r>
          </a:p>
        </p:txBody>
      </p:sp>
      <p:sp>
        <p:nvSpPr>
          <p:cNvPr id="4" name="Title 3"/>
          <p:cNvSpPr>
            <a:spLocks noGrp="1"/>
          </p:cNvSpPr>
          <p:nvPr>
            <p:ph type="title"/>
          </p:nvPr>
        </p:nvSpPr>
        <p:spPr/>
        <p:txBody>
          <a:bodyPr/>
          <a:lstStyle/>
          <a:p>
            <a:r>
              <a:rPr lang="en-US" dirty="0"/>
              <a:t>Problem: Observer</a:t>
            </a:r>
          </a:p>
        </p:txBody>
      </p:sp>
      <p:pic>
        <p:nvPicPr>
          <p:cNvPr id="9218" name="Picture 2" descr="Image result for chest go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612" y="35052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smtClean="0"/>
              <a:t>Events</a:t>
            </a:r>
            <a:endParaRPr lang="en-US" dirty="0"/>
          </a:p>
        </p:txBody>
      </p:sp>
      <p:pic>
        <p:nvPicPr>
          <p:cNvPr id="3" name="Picture 2"/>
          <p:cNvPicPr>
            <a:picLocks noChangeAspect="1"/>
          </p:cNvPicPr>
          <p:nvPr/>
        </p:nvPicPr>
        <p:blipFill>
          <a:blip r:embed="rId2"/>
          <a:stretch>
            <a:fillRect/>
          </a:stretch>
        </p:blipFill>
        <p:spPr>
          <a:xfrm>
            <a:off x="2928238" y="533400"/>
            <a:ext cx="5974420" cy="4742341"/>
          </a:xfrm>
          <a:prstGeom prst="rect">
            <a:avLst/>
          </a:prstGeom>
        </p:spPr>
      </p:pic>
    </p:spTree>
    <p:extLst>
      <p:ext uri="{BB962C8B-B14F-4D97-AF65-F5344CB8AC3E}">
        <p14:creationId xmlns:p14="http://schemas.microsoft.com/office/powerpoint/2010/main" val="320699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64116" y="1346383"/>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Subject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Unregister(IObserver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NotifyObservers</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64116" y="4433858"/>
            <a:ext cx="108404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Target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Subject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6"/>
          <p:cNvSpPr>
            <a:spLocks noChangeArrowheads="1"/>
          </p:cNvSpPr>
          <p:nvPr/>
        </p:nvSpPr>
        <p:spPr bwMode="auto">
          <a:xfrm>
            <a:off x="6551612" y="4953000"/>
            <a:ext cx="3343231" cy="865853"/>
          </a:xfrm>
          <a:prstGeom prst="wedgeRoundRectCallout">
            <a:avLst>
              <a:gd name="adj1" fmla="val -57211"/>
              <a:gd name="adj2" fmla="val -541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 This is </a:t>
            </a:r>
            <a:r>
              <a:rPr lang="en-US" b="1" dirty="0">
                <a:solidFill>
                  <a:schemeClr val="tx2">
                    <a:lumMod val="75000"/>
                  </a:schemeClr>
                </a:solidFill>
                <a:latin typeface="+mj-lt"/>
              </a:rPr>
              <a:t>violation</a:t>
            </a:r>
            <a:r>
              <a:rPr lang="en-US" dirty="0">
                <a:solidFill>
                  <a:schemeClr val="tx1"/>
                </a:solidFill>
                <a:latin typeface="+mj-lt"/>
              </a:rPr>
              <a:t> of </a:t>
            </a:r>
            <a:r>
              <a:rPr lang="en-US" b="1" dirty="0">
                <a:solidFill>
                  <a:schemeClr val="tx2">
                    <a:lumMod val="75000"/>
                  </a:schemeClr>
                </a:solidFill>
                <a:latin typeface="+mj-lt"/>
              </a:rPr>
              <a:t>ISP</a:t>
            </a:r>
            <a:r>
              <a:rPr lang="en-US" dirty="0">
                <a:solidFill>
                  <a:schemeClr val="tx1"/>
                </a:solidFill>
                <a:latin typeface="+mj-lt"/>
              </a:rPr>
              <a:t>, find a better solution</a:t>
            </a:r>
            <a:endParaRPr lang="bg-BG" dirty="0">
              <a:solidFill>
                <a:schemeClr val="tx1"/>
              </a:solidFill>
              <a:latin typeface="+mj-lt"/>
            </a:endParaRPr>
          </a:p>
        </p:txBody>
      </p:sp>
    </p:spTree>
    <p:extLst>
      <p:ext uri="{BB962C8B-B14F-4D97-AF65-F5344CB8AC3E}">
        <p14:creationId xmlns:p14="http://schemas.microsoft.com/office/powerpoint/2010/main" val="2128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Title 3"/>
          <p:cNvSpPr>
            <a:spLocks noGrp="1"/>
          </p:cNvSpPr>
          <p:nvPr>
            <p:ph type="title"/>
          </p:nvPr>
        </p:nvSpPr>
        <p:spPr/>
        <p:txBody>
          <a:bodyPr/>
          <a:lstStyle/>
          <a:p>
            <a:r>
              <a:rPr lang="en-US" dirty="0"/>
              <a:t>Solution: Observer</a:t>
            </a:r>
          </a:p>
        </p:txBody>
      </p:sp>
      <p:sp>
        <p:nvSpPr>
          <p:cNvPr id="5" name="Rectangle 5"/>
          <p:cNvSpPr>
            <a:spLocks noChangeArrowheads="1"/>
          </p:cNvSpPr>
          <p:nvPr/>
        </p:nvSpPr>
        <p:spPr bwMode="auto">
          <a:xfrm>
            <a:off x="647288" y="12954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Update(int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val);</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47288" y="3810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class Hero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Attacker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implementation</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8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08012" y="929374"/>
            <a:ext cx="10840496" cy="569386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this.observers.add(observer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Unregister(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IO</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this.observers.remove(observer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NotifyObservers()</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foreach (IObserver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in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observers</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observer.Update(this.reward</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7923212" y="3590130"/>
            <a:ext cx="3276600" cy="825918"/>
          </a:xfrm>
          <a:prstGeom prst="wedgeRoundRectCallout">
            <a:avLst>
              <a:gd name="adj1" fmla="val -56865"/>
              <a:gd name="adj2" fmla="val -423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Add methods to Dragon implementation</a:t>
            </a:r>
            <a:endParaRPr lang="bg-BG" dirty="0">
              <a:solidFill>
                <a:schemeClr val="tx1"/>
              </a:solidFill>
              <a:latin typeface="+mj-lt"/>
            </a:endParaRPr>
          </a:p>
        </p:txBody>
      </p:sp>
    </p:spTree>
    <p:extLst>
      <p:ext uri="{BB962C8B-B14F-4D97-AF65-F5344CB8AC3E}">
        <p14:creationId xmlns:p14="http://schemas.microsoft.com/office/powerpoint/2010/main" val="5565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spcBef>
                <a:spcPts val="1200"/>
              </a:spcBef>
            </a:pPr>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class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often 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smtClean="0">
                <a:effectLst>
                  <a:outerShdw blurRad="50800" dist="38100" algn="tr" rotWithShape="0">
                    <a:prstClr val="black">
                      <a:alpha val="40000"/>
                    </a:prstClr>
                  </a:outerShdw>
                </a:effectLst>
              </a:rPr>
              <a:t>”</a:t>
            </a:r>
            <a:endParaRPr lang="en-US" dirty="0" smtClean="0">
              <a:solidFill>
                <a:schemeClr val="tx2">
                  <a:lumMod val="75000"/>
                </a:schemeClr>
              </a:solidFill>
              <a:effectLst>
                <a:outerShdw blurRad="50800" dist="38100" algn="tr" rotWithShape="0">
                  <a:prstClr val="black">
                    <a:alpha val="40000"/>
                  </a:prstClr>
                </a:outerShdw>
              </a:effectLst>
            </a:endParaRPr>
          </a:p>
          <a:p>
            <a:pPr>
              <a:lnSpc>
                <a:spcPct val="100000"/>
              </a:lnSpc>
              <a:spcBef>
                <a:spcPts val="1200"/>
              </a:spcBef>
            </a:pPr>
            <a:r>
              <a:rPr lang="en-US" dirty="0" smtClean="0">
                <a:solidFill>
                  <a:schemeClr val="tx2">
                    <a:lumMod val="75000"/>
                  </a:schemeClr>
                </a:solidFill>
                <a:effectLst>
                  <a:outerShdw blurRad="50800" dist="38100" algn="tr" rotWithShape="0">
                    <a:prstClr val="black">
                      <a:alpha val="40000"/>
                    </a:prstClr>
                  </a:outerShdw>
                </a:effectLst>
              </a:rPr>
              <a:t>Events</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allow subscribing for notifications</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about something happening in an object</a:t>
            </a:r>
          </a:p>
          <a:p>
            <a:pPr lvl="1">
              <a:lnSpc>
                <a:spcPct val="100000"/>
              </a:lnSpc>
              <a:spcBef>
                <a:spcPts val="1200"/>
              </a:spcBef>
            </a:pPr>
            <a:r>
              <a:rPr lang="en-US" dirty="0">
                <a:effectLst>
                  <a:outerShdw blurRad="50800" dist="38100" algn="tr" rotWithShape="0">
                    <a:prstClr val="black">
                      <a:alpha val="40000"/>
                    </a:prstClr>
                  </a:outerShdw>
                </a:effectLst>
              </a:rPr>
              <a:t>When an </a:t>
            </a:r>
            <a:r>
              <a:rPr lang="en-US" dirty="0">
                <a:solidFill>
                  <a:schemeClr val="tx2">
                    <a:lumMod val="75000"/>
                  </a:schemeClr>
                </a:solidFill>
                <a:effectLst>
                  <a:outerShdw blurRad="50800" dist="38100" algn="tr" rotWithShape="0">
                    <a:prstClr val="black">
                      <a:alpha val="40000"/>
                    </a:prstClr>
                  </a:outerShdw>
                </a:effectLst>
              </a:rPr>
              <a:t>event</a:t>
            </a:r>
            <a:r>
              <a:rPr lang="en-US" dirty="0">
                <a:effectLst>
                  <a:outerShdw blurRad="50800" dist="38100" algn="tr" rotWithShape="0">
                    <a:prstClr val="black">
                      <a:alpha val="40000"/>
                    </a:prstClr>
                  </a:outerShdw>
                </a:effectLst>
              </a:rPr>
              <a:t> "happens", all subscribers are </a:t>
            </a:r>
            <a:r>
              <a:rPr lang="en-US" dirty="0" smtClean="0">
                <a:effectLst>
                  <a:outerShdw blurRad="50800" dist="38100" algn="tr" rotWithShape="0">
                    <a:prstClr val="black">
                      <a:alpha val="40000"/>
                    </a:prstClr>
                  </a:outerShdw>
                </a:effectLst>
              </a:rPr>
              <a:t>notified</a:t>
            </a:r>
          </a:p>
          <a:p>
            <a:pPr>
              <a:lnSpc>
                <a:spcPct val="100000"/>
              </a:lnSpc>
              <a:spcBef>
                <a:spcPts val="1200"/>
              </a:spcBef>
            </a:pPr>
            <a:r>
              <a:rPr lang="en-US" dirty="0" smtClean="0">
                <a:effectLst>
                  <a:outerShdw blurRad="50800" dist="38100" algn="tr" rotWithShape="0">
                    <a:prstClr val="black">
                      <a:alpha val="40000"/>
                    </a:prstClr>
                  </a:outerShdw>
                </a:effectLst>
              </a:rPr>
              <a:t>Observer pattern</a:t>
            </a:r>
            <a:endParaRPr lang="en-US" dirty="0">
              <a:effectLst>
                <a:outerShdw blurRad="50800" dist="38100" algn="tr" rotWithShape="0">
                  <a:prstClr val="black">
                    <a:alpha val="40000"/>
                  </a:prstClr>
                </a:outerShdw>
              </a:effectLst>
            </a:endParaRPr>
          </a:p>
          <a:p>
            <a:pPr>
              <a:lnSpc>
                <a:spcPct val="100000"/>
              </a:lnSpc>
            </a:pP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12" y="1524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solidFill>
                  <a:srgbClr val="F6D18E"/>
                </a:solidFill>
                <a:ea typeface="Calibri"/>
                <a:cs typeface="Calibri"/>
                <a:sym typeface="Calibri"/>
              </a:rPr>
              <a:t>Object Communication </a:t>
            </a:r>
            <a:r>
              <a:rPr lang="en-US" dirty="0" smtClean="0">
                <a:solidFill>
                  <a:srgbClr val="F6D18E"/>
                </a:solidFill>
                <a:ea typeface="Calibri"/>
                <a:cs typeface="Calibri"/>
                <a:sym typeface="Calibri"/>
              </a:rPr>
              <a:t>and </a:t>
            </a:r>
            <a:r>
              <a:rPr lang="en-US" dirty="0">
                <a:solidFill>
                  <a:srgbClr val="F6D18E"/>
                </a:solidFill>
                <a:ea typeface="Calibri"/>
                <a:cs typeface="Calibri"/>
                <a:sym typeface="Calibri"/>
              </a:rPr>
              <a:t>Events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292266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15165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Events are </a:t>
            </a:r>
            <a:r>
              <a:rPr lang="en-US" dirty="0">
                <a:solidFill>
                  <a:schemeClr val="tx2">
                    <a:lumMod val="75000"/>
                  </a:schemeClr>
                </a:solidFill>
                <a:effectLst>
                  <a:outerShdw blurRad="50800" dist="38100" algn="tr" rotWithShape="0">
                    <a:prstClr val="black">
                      <a:alpha val="40000"/>
                    </a:prstClr>
                  </a:outerShdw>
                </a:effectLst>
              </a:rPr>
              <a:t>notifications</a:t>
            </a:r>
          </a:p>
          <a:p>
            <a:r>
              <a:rPr lang="en-US" dirty="0">
                <a:effectLst>
                  <a:outerShdw blurRad="50800" dist="38100" algn="tr" rotWithShape="0">
                    <a:prstClr val="black">
                      <a:alpha val="40000"/>
                    </a:prstClr>
                  </a:outerShdw>
                </a:effectLst>
              </a:rPr>
              <a:t>Play a central role in the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.NET framework</a:t>
            </a:r>
          </a:p>
          <a:p>
            <a:r>
              <a:rPr lang="en-US" dirty="0">
                <a:effectLst>
                  <a:outerShdw blurRad="50800" dist="38100" algn="tr" rotWithShape="0">
                    <a:prstClr val="black">
                      <a:alpha val="40000"/>
                    </a:prstClr>
                  </a:outerShdw>
                </a:effectLst>
              </a:rPr>
              <a:t>Provide a way to </a:t>
            </a:r>
            <a:r>
              <a:rPr lang="en-US" dirty="0">
                <a:solidFill>
                  <a:schemeClr val="tx2">
                    <a:lumMod val="75000"/>
                  </a:schemeClr>
                </a:solidFill>
                <a:effectLst>
                  <a:outerShdw blurRad="50800" dist="38100" algn="tr" rotWithShape="0">
                    <a:prstClr val="black">
                      <a:alpha val="40000"/>
                    </a:prstClr>
                  </a:outerShdw>
                </a:effectLst>
              </a:rPr>
              <a:t>trigger </a:t>
            </a:r>
            <a:br>
              <a:rPr lang="en-US" dirty="0">
                <a:solidFill>
                  <a:schemeClr val="tx2">
                    <a:lumMod val="75000"/>
                  </a:schemeClr>
                </a:solidFill>
                <a:effectLst>
                  <a:outerShdw blurRad="50800" dist="38100" algn="tr" rotWithShape="0">
                    <a:prstClr val="black">
                      <a:alpha val="40000"/>
                    </a:prstClr>
                  </a:outerShdw>
                </a:effectLst>
              </a:rPr>
            </a:br>
            <a:r>
              <a:rPr lang="en-US" dirty="0">
                <a:solidFill>
                  <a:schemeClr val="tx2">
                    <a:lumMod val="75000"/>
                  </a:schemeClr>
                </a:solidFill>
                <a:effectLst>
                  <a:outerShdw blurRad="50800" dist="38100" algn="tr" rotWithShape="0">
                    <a:prstClr val="black">
                      <a:alpha val="40000"/>
                    </a:prstClr>
                  </a:outerShdw>
                </a:effectLst>
              </a:rPr>
              <a:t>notifications</a:t>
            </a:r>
            <a:r>
              <a:rPr lang="en-US" dirty="0">
                <a:effectLst>
                  <a:outerShdw blurRad="50800" dist="38100" algn="tr" rotWithShape="0">
                    <a:prstClr val="black">
                      <a:alpha val="40000"/>
                    </a:prstClr>
                  </a:outerShdw>
                </a:effectLst>
              </a:rPr>
              <a:t> from end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users or from objects</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pic>
        <p:nvPicPr>
          <p:cNvPr id="5" name="Picture 4"/>
          <p:cNvPicPr>
            <a:picLocks noChangeAspect="1"/>
          </p:cNvPicPr>
          <p:nvPr/>
        </p:nvPicPr>
        <p:blipFill>
          <a:blip r:embed="rId3"/>
          <a:stretch>
            <a:fillRect/>
          </a:stretch>
        </p:blipFill>
        <p:spPr>
          <a:xfrm>
            <a:off x="6608850" y="1295400"/>
            <a:ext cx="5200562" cy="4130155"/>
          </a:xfrm>
          <a:prstGeom prst="rect">
            <a:avLst/>
          </a:prstGeom>
        </p:spPr>
      </p:pic>
    </p:spTree>
    <p:extLst>
      <p:ext uri="{BB962C8B-B14F-4D97-AF65-F5344CB8AC3E}">
        <p14:creationId xmlns:p14="http://schemas.microsoft.com/office/powerpoint/2010/main" val="4251240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algn="tr" rotWithShape="0">
                    <a:prstClr val="black">
                      <a:alpha val="40000"/>
                    </a:prstClr>
                  </a:outerShdw>
                </a:effectLst>
              </a:rPr>
              <a:t>Events </a:t>
            </a:r>
            <a:r>
              <a:rPr lang="en-US" dirty="0">
                <a:solidFill>
                  <a:schemeClr val="tx2">
                    <a:lumMod val="75000"/>
                  </a:schemeClr>
                </a:solidFill>
                <a:effectLst>
                  <a:outerShdw blurRad="50800" dist="38100" algn="tr" rotWithShape="0">
                    <a:prstClr val="black">
                      <a:alpha val="40000"/>
                    </a:prstClr>
                  </a:outerShdw>
                </a:effectLst>
              </a:rPr>
              <a:t>signal</a:t>
            </a:r>
            <a:r>
              <a:rPr lang="en-US" dirty="0">
                <a:effectLst>
                  <a:outerShdw blurRad="50800" dist="38100" algn="tr" rotWithShape="0">
                    <a:prstClr val="black">
                      <a:alpha val="40000"/>
                    </a:prstClr>
                  </a:outerShdw>
                </a:effectLst>
              </a:rPr>
              <a:t> the occurrence of an </a:t>
            </a:r>
            <a:r>
              <a:rPr lang="en-US" dirty="0">
                <a:solidFill>
                  <a:schemeClr val="tx2">
                    <a:lumMod val="75000"/>
                  </a:schemeClr>
                </a:solidFill>
                <a:effectLst>
                  <a:outerShdw blurRad="50800" dist="38100" algn="tr" rotWithShape="0">
                    <a:prstClr val="black">
                      <a:alpha val="40000"/>
                    </a:prstClr>
                  </a:outerShdw>
                </a:effectLst>
              </a:rPr>
              <a:t>action/notification</a:t>
            </a:r>
          </a:p>
          <a:p>
            <a:r>
              <a:rPr lang="en-US" dirty="0" smtClean="0">
                <a:effectLst>
                  <a:outerShdw blurRad="50800" dist="38100" algn="tr" rotWithShape="0">
                    <a:prstClr val="black">
                      <a:alpha val="40000"/>
                    </a:prstClr>
                  </a:outerShdw>
                </a:effectLst>
              </a:rPr>
              <a:t>Objects </a:t>
            </a:r>
            <a:r>
              <a:rPr lang="en-US" dirty="0">
                <a:effectLst>
                  <a:outerShdw blurRad="50800" dist="38100" algn="tr" rotWithShape="0">
                    <a:prstClr val="black">
                      <a:alpha val="40000"/>
                    </a:prstClr>
                  </a:outerShdw>
                </a:effectLst>
              </a:rPr>
              <a:t>that raise events </a:t>
            </a:r>
            <a:r>
              <a:rPr lang="en-US" dirty="0">
                <a:solidFill>
                  <a:schemeClr val="tx2">
                    <a:lumMod val="75000"/>
                  </a:schemeClr>
                </a:solidFill>
                <a:effectLst>
                  <a:outerShdw blurRad="50800" dist="38100" algn="tr" rotWithShape="0">
                    <a:prstClr val="black">
                      <a:alpha val="40000"/>
                    </a:prstClr>
                  </a:outerShdw>
                </a:effectLst>
              </a:rPr>
              <a:t>don’t need to explicitly know </a:t>
            </a:r>
            <a:r>
              <a:rPr lang="en-US" dirty="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object that will handle the event</a:t>
            </a:r>
          </a:p>
          <a:p>
            <a:r>
              <a:rPr lang="en-US" dirty="0" smtClean="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pass </a:t>
            </a:r>
            <a:r>
              <a:rPr lang="en-US" noProof="1" smtClean="0">
                <a:solidFill>
                  <a:schemeClr val="tx2">
                    <a:lumMod val="75000"/>
                  </a:schemeClr>
                </a:solidFill>
                <a:effectLst>
                  <a:outerShdw blurRad="50800" dist="38100" algn="tr" rotWithShape="0">
                    <a:prstClr val="black">
                      <a:alpha val="40000"/>
                    </a:prstClr>
                  </a:outerShdw>
                </a:effectLst>
              </a:rPr>
              <a:t>EventArgs</a:t>
            </a:r>
            <a:r>
              <a:rPr lang="en-US" dirty="0" smtClean="0">
                <a:solidFill>
                  <a:schemeClr val="tx2">
                    <a:lumMod val="75000"/>
                  </a:schemeClr>
                </a:solidFill>
                <a:effectLst>
                  <a:outerShdw blurRad="50800" dist="38100" algn="tr" rotWithShape="0">
                    <a:prstClr val="black">
                      <a:alpha val="40000"/>
                    </a:prstClr>
                  </a:outerShdw>
                </a:effectLst>
              </a:rPr>
              <a:t>(event </a:t>
            </a:r>
            <a:r>
              <a:rPr lang="en-US" dirty="0">
                <a:solidFill>
                  <a:schemeClr val="tx2">
                    <a:lumMod val="75000"/>
                  </a:schemeClr>
                </a:solidFill>
                <a:effectLst>
                  <a:outerShdw blurRad="50800" dist="38100" algn="tr" rotWithShape="0">
                    <a:prstClr val="black">
                      <a:alpha val="40000"/>
                    </a:prstClr>
                  </a:outerShdw>
                </a:effectLst>
              </a:rPr>
              <a:t>data)</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grpSp>
        <p:nvGrpSpPr>
          <p:cNvPr id="8" name="Group 7"/>
          <p:cNvGrpSpPr/>
          <p:nvPr/>
        </p:nvGrpSpPr>
        <p:grpSpPr>
          <a:xfrm>
            <a:off x="2703512" y="4428309"/>
            <a:ext cx="6781800" cy="1286691"/>
            <a:chOff x="2665412" y="4267200"/>
            <a:chExt cx="6781800" cy="1286691"/>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665412" y="4334691"/>
              <a:ext cx="2514600" cy="12192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3600" b="1" noProof="1" smtClean="0">
                  <a:solidFill>
                    <a:schemeClr val="accent1">
                      <a:lumMod val="60000"/>
                      <a:lumOff val="40000"/>
                    </a:schemeClr>
                  </a:solidFill>
                  <a:effectLst>
                    <a:outerShdw blurRad="38100" dist="38100" dir="2700000" algn="tl">
                      <a:srgbClr val="000000">
                        <a:alpha val="43137"/>
                      </a:srgbClr>
                    </a:outerShdw>
                  </a:effectLst>
                  <a:latin typeface="Consolas" pitchFamily="49" charset="0"/>
                </a:rPr>
                <a:t>Button</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7" name="Right Arrow 6"/>
            <p:cNvSpPr/>
            <p:nvPr/>
          </p:nvSpPr>
          <p:spPr>
            <a:xfrm>
              <a:off x="5561012" y="4267200"/>
              <a:ext cx="3886200" cy="1286691"/>
            </a:xfrm>
            <a:prstGeom prst="rightArrow">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lnSpc>
                  <a:spcPct val="95000"/>
                </a:lnSpc>
              </a:pPr>
              <a:r>
                <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rPr>
                <a:t>Click Event</a:t>
              </a:r>
            </a:p>
          </p:txBody>
        </p:sp>
      </p:grpSp>
    </p:spTree>
    <p:extLst>
      <p:ext uri="{BB962C8B-B14F-4D97-AF65-F5344CB8AC3E}">
        <p14:creationId xmlns:p14="http://schemas.microsoft.com/office/powerpoint/2010/main" val="2742581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a:t>
            </a:r>
            <a:r>
              <a:rPr lang="en-US" dirty="0" smtClean="0">
                <a:solidFill>
                  <a:schemeClr val="tx2">
                    <a:lumMod val="75000"/>
                  </a:schemeClr>
                </a:solidFill>
                <a:effectLst>
                  <a:outerShdw blurRad="50800" dist="38100" algn="tr" rotWithShape="0">
                    <a:prstClr val="black">
                      <a:alpha val="40000"/>
                    </a:prstClr>
                  </a:outerShdw>
                </a:effectLst>
              </a:rPr>
              <a:t>class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often </a:t>
            </a:r>
            <a:r>
              <a:rPr lang="en-US" dirty="0">
                <a:effectLst>
                  <a:outerShdw blurRad="50800" dist="38100" algn="tr" rotWithShape="0">
                    <a:prstClr val="black">
                      <a:alpha val="40000"/>
                    </a:prstClr>
                  </a:outerShdw>
                </a:effectLst>
              </a:rPr>
              <a:t>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a:effectLst>
                  <a:outerShdw blurRad="50800" dist="38100" algn="tr" rotWithShape="0">
                    <a:prstClr val="black">
                      <a:alpha val="40000"/>
                    </a:prstClr>
                  </a:outerShdw>
                </a:effectLst>
              </a:rPr>
              <a:t>”</a:t>
            </a:r>
          </a:p>
          <a:p>
            <a:r>
              <a:rPr lang="en-US" dirty="0" smtClean="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glue/pipeline</a:t>
            </a:r>
            <a:r>
              <a:rPr lang="en-US" dirty="0">
                <a:effectLst>
                  <a:outerShdw blurRad="50800" dist="38100" algn="tr" rotWithShape="0">
                    <a:prstClr val="black">
                      <a:alpha val="40000"/>
                    </a:prstClr>
                  </a:outerShdw>
                </a:effectLst>
              </a:rPr>
              <a:t> between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event and an event handler</a:t>
            </a:r>
          </a:p>
          <a:p>
            <a:r>
              <a:rPr lang="en-US" dirty="0" smtClean="0">
                <a:effectLst>
                  <a:outerShdw blurRad="50800" dist="38100" algn="tr" rotWithShape="0">
                    <a:prstClr val="black">
                      <a:alpha val="40000"/>
                    </a:prstClr>
                  </a:outerShdw>
                </a:effectLst>
              </a:rPr>
              <a:t>Based </a:t>
            </a:r>
            <a:r>
              <a:rPr lang="en-US" dirty="0">
                <a:effectLst>
                  <a:outerShdw blurRad="50800" dist="38100" algn="tr" rotWithShape="0">
                    <a:prstClr val="black">
                      <a:alpha val="40000"/>
                    </a:prstClr>
                  </a:outerShdw>
                </a:effectLst>
              </a:rPr>
              <a:t>on a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b="1" dirty="0" err="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MulticastDelegatebase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Delegate?</a:t>
            </a:r>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00679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Event handler </a:t>
            </a:r>
            <a:r>
              <a:rPr lang="en-US" dirty="0">
                <a:effectLst>
                  <a:outerShdw blurRad="50800" dist="38100" algn="tr" rotWithShape="0">
                    <a:prstClr val="black">
                      <a:alpha val="40000"/>
                    </a:prstClr>
                  </a:outerShdw>
                </a:effectLst>
              </a:rPr>
              <a:t>is responsible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receiving and processing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data </a:t>
            </a:r>
            <a:r>
              <a:rPr lang="en-US" dirty="0">
                <a:effectLst>
                  <a:outerShdw blurRad="50800" dist="38100" algn="tr" rotWithShape="0">
                    <a:prstClr val="black">
                      <a:alpha val="40000"/>
                    </a:prstClr>
                  </a:outerShdw>
                </a:effectLst>
              </a:rPr>
              <a:t>from a delegate</a:t>
            </a:r>
          </a:p>
          <a:p>
            <a:r>
              <a:rPr lang="en-US" dirty="0" smtClean="0">
                <a:effectLst>
                  <a:outerShdw blurRad="50800" dist="38100" algn="tr" rotWithShape="0">
                    <a:prstClr val="black">
                      <a:alpha val="40000"/>
                    </a:prstClr>
                  </a:outerShdw>
                </a:effectLst>
              </a:rPr>
              <a:t>Normally </a:t>
            </a:r>
            <a:r>
              <a:rPr lang="en-US" dirty="0">
                <a:effectLst>
                  <a:outerShdw blurRad="50800" dist="38100" algn="tr" rotWithShape="0">
                    <a:prstClr val="black">
                      <a:alpha val="40000"/>
                    </a:prstClr>
                  </a:outerShdw>
                </a:effectLst>
              </a:rPr>
              <a:t>receives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two </a:t>
            </a:r>
            <a:r>
              <a:rPr lang="en-US" dirty="0">
                <a:effectLst>
                  <a:outerShdw blurRad="50800" dist="38100" algn="tr" rotWithShape="0">
                    <a:prstClr val="black">
                      <a:alpha val="40000"/>
                    </a:prstClr>
                  </a:outerShdw>
                </a:effectLst>
              </a:rPr>
              <a:t>parameters: </a:t>
            </a:r>
            <a:endParaRPr lang="en-US" dirty="0" smtClean="0">
              <a:effectLst>
                <a:outerShdw blurRad="50800" dist="38100" algn="tr" rotWithShape="0">
                  <a:prstClr val="black">
                    <a:alpha val="40000"/>
                  </a:prstClr>
                </a:outerShdw>
              </a:effectLst>
            </a:endParaRPr>
          </a:p>
          <a:p>
            <a:pPr lvl="1"/>
            <a:r>
              <a:rPr lang="en-US" dirty="0" smtClean="0">
                <a:solidFill>
                  <a:schemeClr val="tx2">
                    <a:lumMod val="75000"/>
                  </a:schemeClr>
                </a:solidFill>
                <a:effectLst>
                  <a:outerShdw blurRad="50800" dist="38100" algn="tr" rotWithShape="0">
                    <a:prstClr val="black">
                      <a:alpha val="40000"/>
                    </a:prstClr>
                  </a:outerShdw>
                </a:effectLst>
              </a:rPr>
              <a:t>Sender </a:t>
            </a:r>
          </a:p>
          <a:p>
            <a:pPr lvl="1"/>
            <a:r>
              <a:rPr lang="en-US" dirty="0" smtClean="0">
                <a:solidFill>
                  <a:schemeClr val="tx2">
                    <a:lumMod val="75000"/>
                  </a:schemeClr>
                </a:solidFill>
                <a:effectLst>
                  <a:outerShdw blurRad="50800" dist="38100" algn="tr" rotWithShape="0">
                    <a:prstClr val="black">
                      <a:alpha val="40000"/>
                    </a:prstClr>
                  </a:outerShdw>
                </a:effectLst>
              </a:rPr>
              <a:t>EventArgs</a:t>
            </a:r>
            <a:endParaRPr lang="en-US" dirty="0">
              <a:solidFill>
                <a:schemeClr val="tx2">
                  <a:lumMod val="75000"/>
                </a:schemeClr>
              </a:solidFill>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EventArgs responsible </a:t>
            </a:r>
            <a:r>
              <a:rPr lang="en-US" dirty="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encapsulating event </a:t>
            </a:r>
            <a:r>
              <a:rPr lang="en-US" dirty="0" smtClean="0">
                <a:solidFill>
                  <a:schemeClr val="tx2">
                    <a:lumMod val="75000"/>
                  </a:schemeClr>
                </a:solidFill>
                <a:effectLst>
                  <a:outerShdw blurRad="50800" dist="38100" algn="tr" rotWithShape="0">
                    <a:prstClr val="black">
                      <a:alpha val="40000"/>
                    </a:prstClr>
                  </a:outerShdw>
                </a:effectLst>
              </a:rPr>
              <a:t>data</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t>
            </a:r>
            <a:r>
              <a:rPr lang="en-US" dirty="0" smtClean="0">
                <a:effectLst>
                  <a:outerShdw blurRad="50800" dist="38100" algn="tr" rotWithShape="0">
                    <a:prstClr val="black">
                      <a:alpha val="40000"/>
                    </a:prstClr>
                  </a:outerShdw>
                </a:effectLst>
              </a:rPr>
              <a:t>is an </a:t>
            </a:r>
            <a:r>
              <a:rPr lang="en-US" dirty="0" err="1" smtClean="0">
                <a:effectLst>
                  <a:outerShdw blurRad="50800" dist="38100" algn="tr" rotWithShape="0">
                    <a:prstClr val="black">
                      <a:alpha val="40000"/>
                    </a:prstClr>
                  </a:outerShdw>
                </a:effectLst>
              </a:rPr>
              <a:t>EventHandler</a:t>
            </a:r>
            <a:r>
              <a:rPr lang="en-US" dirty="0" smtClean="0">
                <a:effectLst>
                  <a:outerShdw blurRad="50800" dist="38100" algn="tr" rotWithShape="0">
                    <a:prstClr val="black">
                      <a:alpha val="40000"/>
                    </a:prstClr>
                  </a:outerShdw>
                </a:effectLst>
              </a:rPr>
              <a:t>?</a:t>
            </a:r>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253218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a:effectLst>
                  <a:outerShdw blurRad="50800" dist="38100" algn="tr" rotWithShape="0">
                    <a:prstClr val="black">
                      <a:alpha val="40000"/>
                    </a:prstClr>
                  </a:outerShdw>
                </a:effectLst>
              </a:rPr>
              <a:t>What are Delegates?</a:t>
            </a:r>
            <a:endParaRPr lang="en-US" dirty="0"/>
          </a:p>
        </p:txBody>
      </p:sp>
      <p:pic>
        <p:nvPicPr>
          <p:cNvPr id="5" name="Picture 4"/>
          <p:cNvPicPr>
            <a:picLocks noChangeAspect="1"/>
          </p:cNvPicPr>
          <p:nvPr/>
        </p:nvPicPr>
        <p:blipFill>
          <a:blip r:embed="rId2"/>
          <a:stretch>
            <a:fillRect/>
          </a:stretch>
        </p:blipFill>
        <p:spPr>
          <a:xfrm>
            <a:off x="2459884" y="1143000"/>
            <a:ext cx="6911128" cy="3958254"/>
          </a:xfrm>
          <a:prstGeom prst="roundRect">
            <a:avLst>
              <a:gd name="adj" fmla="val 1160"/>
            </a:avLst>
          </a:prstGeom>
        </p:spPr>
      </p:pic>
    </p:spTree>
    <p:extLst>
      <p:ext uri="{BB962C8B-B14F-4D97-AF65-F5344CB8AC3E}">
        <p14:creationId xmlns:p14="http://schemas.microsoft.com/office/powerpoint/2010/main" val="2607733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2920</Words>
  <Application>Microsoft Office PowerPoint</Application>
  <PresentationFormat>Custom</PresentationFormat>
  <Paragraphs>611</Paragraphs>
  <Slides>46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Noto Sans Symbols</vt:lpstr>
      <vt:lpstr>Wingdings</vt:lpstr>
      <vt:lpstr>Wingdings 2</vt:lpstr>
      <vt:lpstr>SoftUni 16x9</vt:lpstr>
      <vt:lpstr>Object Communication  and Events</vt:lpstr>
      <vt:lpstr>Table of Contents</vt:lpstr>
      <vt:lpstr>Questions</vt:lpstr>
      <vt:lpstr>Events</vt:lpstr>
      <vt:lpstr>What are Events?</vt:lpstr>
      <vt:lpstr>What are Events?</vt:lpstr>
      <vt:lpstr>What is a Delegate?</vt:lpstr>
      <vt:lpstr>What is an EventHandler?</vt:lpstr>
      <vt:lpstr>What are Delegates?</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Exercises in Class</vt:lpstr>
      <vt:lpstr>Observer</vt:lpstr>
      <vt:lpstr>Observer Design Pattern</vt:lpstr>
      <vt:lpstr>Observer – UML</vt:lpstr>
      <vt:lpstr>Problem: Observer</vt:lpstr>
      <vt:lpstr>Solution: Observer</vt:lpstr>
      <vt:lpstr>Solution: Observer</vt:lpstr>
      <vt:lpstr>Solution: Observer</vt:lpstr>
      <vt:lpstr>Summary</vt:lpstr>
      <vt:lpstr>Object Communication and Events</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2017-08-10T14:00:01Z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